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Light" charset="1" panose="00000400000000000000"/>
      <p:regular r:id="rId20"/>
    </p:embeddedFont>
    <p:embeddedFont>
      <p:font typeface="Computer Says No" charset="1" panose="00000400000000000000"/>
      <p:regular r:id="rId21"/>
    </p:embeddedFont>
    <p:embeddedFont>
      <p:font typeface="Poppins" charset="1" panose="00000500000000000000"/>
      <p:regular r:id="rId22"/>
    </p:embeddedFont>
    <p:embeddedFont>
      <p:font typeface="Poppins Medium" charset="1" panose="000006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5.png" Type="http://schemas.openxmlformats.org/officeDocument/2006/relationships/image"/><Relationship Id="rId7"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6.png" Type="http://schemas.openxmlformats.org/officeDocument/2006/relationships/image"/><Relationship Id="rId4"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5.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427808" y="5854783"/>
            <a:ext cx="9728970" cy="549109"/>
          </a:xfrm>
          <a:prstGeom prst="rect">
            <a:avLst/>
          </a:prstGeom>
        </p:spPr>
        <p:txBody>
          <a:bodyPr anchor="t" rtlCol="false" tIns="0" lIns="0" bIns="0" rIns="0">
            <a:spAutoFit/>
          </a:bodyPr>
          <a:lstStyle/>
          <a:p>
            <a:pPr algn="ctr">
              <a:lnSpc>
                <a:spcPts val="4297"/>
              </a:lnSpc>
            </a:pPr>
            <a:r>
              <a:rPr lang="en-US" sz="3069">
                <a:solidFill>
                  <a:srgbClr val="6866E1"/>
                </a:solidFill>
                <a:latin typeface="Poppins Light"/>
                <a:ea typeface="Poppins Light"/>
                <a:cs typeface="Poppins Light"/>
                <a:sym typeface="Poppins Light"/>
              </a:rPr>
              <a:t>By PHẠM TUẤN PHONG</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4029454" y="1594195"/>
            <a:ext cx="8127324" cy="2520605"/>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ea typeface="Computer Says No"/>
                <a:cs typeface="Computer Says No"/>
                <a:sym typeface="Computer Says No"/>
              </a:rPr>
              <a:t>PROJECT1</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
        <p:nvSpPr>
          <p:cNvPr name="TextBox 11" id="11"/>
          <p:cNvSpPr txBox="true"/>
          <p:nvPr/>
        </p:nvSpPr>
        <p:spPr>
          <a:xfrm rot="0">
            <a:off x="1943588" y="3593623"/>
            <a:ext cx="12299057" cy="1833599"/>
          </a:xfrm>
          <a:prstGeom prst="rect">
            <a:avLst/>
          </a:prstGeom>
        </p:spPr>
        <p:txBody>
          <a:bodyPr anchor="t" rtlCol="false" tIns="0" lIns="0" bIns="0" rIns="0">
            <a:spAutoFit/>
          </a:bodyPr>
          <a:lstStyle/>
          <a:p>
            <a:pPr algn="ctr">
              <a:lnSpc>
                <a:spcPts val="14960"/>
              </a:lnSpc>
              <a:spcBef>
                <a:spcPct val="0"/>
              </a:spcBef>
            </a:pPr>
            <a:r>
              <a:rPr lang="en-US" sz="10686">
                <a:solidFill>
                  <a:srgbClr val="FFFFFF"/>
                </a:solidFill>
                <a:latin typeface="Computer Says No"/>
                <a:ea typeface="Computer Says No"/>
                <a:cs typeface="Computer Says No"/>
                <a:sym typeface="Computer Says No"/>
              </a:rPr>
              <a:t>XÂY DỰNG WEB BÁN HÀNG ONLINE </a:t>
            </a:r>
          </a:p>
        </p:txBody>
      </p:sp>
      <p:sp>
        <p:nvSpPr>
          <p:cNvPr name="TextBox 12" id="12"/>
          <p:cNvSpPr txBox="true"/>
          <p:nvPr/>
        </p:nvSpPr>
        <p:spPr>
          <a:xfrm rot="0">
            <a:off x="1080276" y="6784892"/>
            <a:ext cx="4600317"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LỚP: K23CNT1</a:t>
            </a:r>
          </a:p>
        </p:txBody>
      </p:sp>
      <p:sp>
        <p:nvSpPr>
          <p:cNvPr name="TextBox 13" id="13"/>
          <p:cNvSpPr txBox="true"/>
          <p:nvPr/>
        </p:nvSpPr>
        <p:spPr>
          <a:xfrm rot="0">
            <a:off x="1256440" y="7824399"/>
            <a:ext cx="4600317"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MSV: 2310900081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571802" y="806118"/>
            <a:ext cx="14684628" cy="7859399"/>
          </a:xfrm>
          <a:custGeom>
            <a:avLst/>
            <a:gdLst/>
            <a:ahLst/>
            <a:cxnLst/>
            <a:rect r="r" b="b" t="t" l="l"/>
            <a:pathLst>
              <a:path h="7859399" w="14684628">
                <a:moveTo>
                  <a:pt x="0" y="0"/>
                </a:moveTo>
                <a:lnTo>
                  <a:pt x="14684627" y="0"/>
                </a:lnTo>
                <a:lnTo>
                  <a:pt x="14684627" y="7859399"/>
                </a:lnTo>
                <a:lnTo>
                  <a:pt x="0" y="7859399"/>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227742" y="1737675"/>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DANH SÁCH </a:t>
            </a:r>
            <a:r>
              <a:rPr lang="en-US" sz="11715">
                <a:solidFill>
                  <a:srgbClr val="6866E1"/>
                </a:solidFill>
                <a:latin typeface="Computer Says No"/>
                <a:ea typeface="Computer Says No"/>
                <a:cs typeface="Computer Says No"/>
                <a:sym typeface="Computer Says No"/>
              </a:rPr>
              <a:t>khách hàng</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3227742" y="4464311"/>
            <a:ext cx="11301259" cy="3687036"/>
          </a:xfrm>
          <a:custGeom>
            <a:avLst/>
            <a:gdLst/>
            <a:ahLst/>
            <a:cxnLst/>
            <a:rect r="r" b="b" t="t" l="l"/>
            <a:pathLst>
              <a:path h="3687036" w="11301259">
                <a:moveTo>
                  <a:pt x="0" y="0"/>
                </a:moveTo>
                <a:lnTo>
                  <a:pt x="11301259" y="0"/>
                </a:lnTo>
                <a:lnTo>
                  <a:pt x="11301259" y="3687036"/>
                </a:lnTo>
                <a:lnTo>
                  <a:pt x="0" y="3687036"/>
                </a:lnTo>
                <a:lnTo>
                  <a:pt x="0" y="0"/>
                </a:lnTo>
                <a:close/>
              </a:path>
            </a:pathLst>
          </a:custGeom>
          <a:blipFill>
            <a:blip r:embed="rId7"/>
            <a:stretch>
              <a:fillRect l="0" t="0" r="0" b="0"/>
            </a:stretch>
          </a:blipFill>
        </p:spPr>
      </p:sp>
      <p:sp>
        <p:nvSpPr>
          <p:cNvPr name="TextBox 9" id="9"/>
          <p:cNvSpPr txBox="true"/>
          <p:nvPr/>
        </p:nvSpPr>
        <p:spPr>
          <a:xfrm rot="0">
            <a:off x="1571802" y="2922057"/>
            <a:ext cx="14684628" cy="1237454"/>
          </a:xfrm>
          <a:prstGeom prst="rect">
            <a:avLst/>
          </a:prstGeom>
        </p:spPr>
        <p:txBody>
          <a:bodyPr anchor="t" rtlCol="false" tIns="0" lIns="0" bIns="0" rIns="0">
            <a:spAutoFit/>
          </a:bodyPr>
          <a:lstStyle/>
          <a:p>
            <a:pPr algn="ctr">
              <a:lnSpc>
                <a:spcPts val="4951"/>
              </a:lnSpc>
              <a:spcBef>
                <a:spcPct val="0"/>
              </a:spcBef>
            </a:pPr>
            <a:r>
              <a:rPr lang="en-US" sz="3536">
                <a:solidFill>
                  <a:srgbClr val="000000"/>
                </a:solidFill>
                <a:latin typeface="Computer Says No"/>
                <a:ea typeface="Computer Says No"/>
                <a:cs typeface="Computer Says No"/>
                <a:sym typeface="Computer Says No"/>
              </a:rPr>
              <a:t>DANH SÁCH KHÁCH HÀNG LÀ MỘT TẬP HỢP THÔNG TIN CHI TIẾT VỀ KHÁCH HÀNG, BAO GỒM TÊN, THÔNG TIN LIÊN LẠC, LỊCH SỬ MUA HÀNG CÙNG CÁC DỮ LIỆU LIÊN QUAN, NHẰM GIÚP VIỆC THEO DÕI VÀ QUẢN LÝ TRỞ NÊN DỄ DÀNG HƠN.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7805106" cy="2589834"/>
          </a:xfrm>
          <a:custGeom>
            <a:avLst/>
            <a:gdLst/>
            <a:ahLst/>
            <a:cxnLst/>
            <a:rect r="r" b="b" t="t" l="l"/>
            <a:pathLst>
              <a:path h="2589834" w="17805106">
                <a:moveTo>
                  <a:pt x="0" y="0"/>
                </a:moveTo>
                <a:lnTo>
                  <a:pt x="17805106" y="0"/>
                </a:lnTo>
                <a:lnTo>
                  <a:pt x="17805106" y="2589834"/>
                </a:lnTo>
                <a:lnTo>
                  <a:pt x="0" y="25898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77612" y="3177421"/>
            <a:ext cx="601200" cy="6840183"/>
          </a:xfrm>
          <a:custGeom>
            <a:avLst/>
            <a:gdLst/>
            <a:ahLst/>
            <a:cxnLst/>
            <a:rect r="r" b="b" t="t" l="l"/>
            <a:pathLst>
              <a:path h="6840183" w="601200">
                <a:moveTo>
                  <a:pt x="0" y="0"/>
                </a:moveTo>
                <a:lnTo>
                  <a:pt x="601200" y="0"/>
                </a:lnTo>
                <a:lnTo>
                  <a:pt x="601200" y="6840184"/>
                </a:lnTo>
                <a:lnTo>
                  <a:pt x="0" y="684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46363" y="1113942"/>
            <a:ext cx="11314128" cy="1573345"/>
          </a:xfrm>
          <a:prstGeom prst="rect">
            <a:avLst/>
          </a:prstGeom>
        </p:spPr>
        <p:txBody>
          <a:bodyPr anchor="t" rtlCol="false" tIns="0" lIns="0" bIns="0" rIns="0">
            <a:spAutoFit/>
          </a:bodyPr>
          <a:lstStyle/>
          <a:p>
            <a:pPr algn="ctr">
              <a:lnSpc>
                <a:spcPts val="12869"/>
              </a:lnSpc>
              <a:spcBef>
                <a:spcPct val="0"/>
              </a:spcBef>
            </a:pPr>
            <a:r>
              <a:rPr lang="en-US" sz="9192">
                <a:solidFill>
                  <a:srgbClr val="FFFFFF"/>
                </a:solidFill>
                <a:latin typeface="Computer Says No"/>
                <a:ea typeface="Computer Says No"/>
                <a:cs typeface="Computer Says No"/>
                <a:sym typeface="Computer Says No"/>
              </a:rPr>
              <a:t>4. QUẢN LÍ HOÁ ĐƠN</a:t>
            </a:r>
          </a:p>
        </p:txBody>
      </p:sp>
      <p:sp>
        <p:nvSpPr>
          <p:cNvPr name="TextBox 5" id="5"/>
          <p:cNvSpPr txBox="true"/>
          <p:nvPr/>
        </p:nvSpPr>
        <p:spPr>
          <a:xfrm rot="0">
            <a:off x="1702897" y="3015496"/>
            <a:ext cx="3800518" cy="1438165"/>
          </a:xfrm>
          <a:prstGeom prst="rect">
            <a:avLst/>
          </a:prstGeom>
        </p:spPr>
        <p:txBody>
          <a:bodyPr anchor="t" rtlCol="false" tIns="0" lIns="0" bIns="0" rIns="0">
            <a:spAutoFit/>
          </a:bodyPr>
          <a:lstStyle/>
          <a:p>
            <a:pPr algn="ctr">
              <a:lnSpc>
                <a:spcPts val="11795"/>
              </a:lnSpc>
              <a:spcBef>
                <a:spcPct val="0"/>
              </a:spcBef>
            </a:pPr>
            <a:r>
              <a:rPr lang="en-US" sz="8425">
                <a:solidFill>
                  <a:srgbClr val="FFFFFF"/>
                </a:solidFill>
                <a:latin typeface="Computer Says No"/>
                <a:ea typeface="Computer Says No"/>
                <a:cs typeface="Computer Says No"/>
                <a:sym typeface="Computer Says No"/>
              </a:rPr>
              <a:t>HOÁ ĐƠN ?</a:t>
            </a:r>
          </a:p>
        </p:txBody>
      </p:sp>
      <p:sp>
        <p:nvSpPr>
          <p:cNvPr name="TextBox 6" id="6"/>
          <p:cNvSpPr txBox="true"/>
          <p:nvPr/>
        </p:nvSpPr>
        <p:spPr>
          <a:xfrm rot="0">
            <a:off x="1028700" y="4689057"/>
            <a:ext cx="5148912" cy="2286239"/>
          </a:xfrm>
          <a:prstGeom prst="rect">
            <a:avLst/>
          </a:prstGeom>
        </p:spPr>
        <p:txBody>
          <a:bodyPr anchor="t" rtlCol="false" tIns="0" lIns="0" bIns="0" rIns="0">
            <a:spAutoFit/>
          </a:bodyPr>
          <a:lstStyle/>
          <a:p>
            <a:pPr algn="ctr">
              <a:lnSpc>
                <a:spcPts val="4555"/>
              </a:lnSpc>
              <a:spcBef>
                <a:spcPct val="0"/>
              </a:spcBef>
            </a:pPr>
            <a:r>
              <a:rPr lang="en-US" sz="3254">
                <a:solidFill>
                  <a:srgbClr val="FFFFFF"/>
                </a:solidFill>
                <a:latin typeface="Computer Says No"/>
                <a:ea typeface="Computer Says No"/>
                <a:cs typeface="Computer Says No"/>
                <a:sym typeface="Computer Says No"/>
              </a:rPr>
              <a:t>HÓA ĐƠN LÀ MỘT TÀI LIỆU THỂ HIỆN THÔNG TIN VỀ GIAO DỊCH MUA BÁN, BAO GỒM SẢN PHẨM/DỊCH VỤ, SỐ LƯỢNG, GIÁ CẢ VÀ TỔNG SỐ TIỀN CẦN THANH TOÁN.</a:t>
            </a:r>
          </a:p>
        </p:txBody>
      </p:sp>
      <p:sp>
        <p:nvSpPr>
          <p:cNvPr name="TextBox 7" id="7"/>
          <p:cNvSpPr txBox="true"/>
          <p:nvPr/>
        </p:nvSpPr>
        <p:spPr>
          <a:xfrm rot="0">
            <a:off x="7455087" y="3224927"/>
            <a:ext cx="5140811" cy="1228734"/>
          </a:xfrm>
          <a:prstGeom prst="rect">
            <a:avLst/>
          </a:prstGeom>
        </p:spPr>
        <p:txBody>
          <a:bodyPr anchor="t" rtlCol="false" tIns="0" lIns="0" bIns="0" rIns="0">
            <a:spAutoFit/>
          </a:bodyPr>
          <a:lstStyle/>
          <a:p>
            <a:pPr algn="ctr">
              <a:lnSpc>
                <a:spcPts val="10036"/>
              </a:lnSpc>
              <a:spcBef>
                <a:spcPct val="0"/>
              </a:spcBef>
            </a:pPr>
            <a:r>
              <a:rPr lang="en-US" sz="7168">
                <a:solidFill>
                  <a:srgbClr val="FFFFFF"/>
                </a:solidFill>
                <a:latin typeface="Computer Says No"/>
                <a:ea typeface="Computer Says No"/>
                <a:cs typeface="Computer Says No"/>
                <a:sym typeface="Computer Says No"/>
              </a:rPr>
              <a:t>CHI TIẾT HOÁ ĐƠN</a:t>
            </a:r>
          </a:p>
        </p:txBody>
      </p:sp>
      <p:sp>
        <p:nvSpPr>
          <p:cNvPr name="TextBox 8" id="8"/>
          <p:cNvSpPr txBox="true"/>
          <p:nvPr/>
        </p:nvSpPr>
        <p:spPr>
          <a:xfrm rot="0">
            <a:off x="7505530" y="4679532"/>
            <a:ext cx="5666712" cy="2963942"/>
          </a:xfrm>
          <a:prstGeom prst="rect">
            <a:avLst/>
          </a:prstGeom>
        </p:spPr>
        <p:txBody>
          <a:bodyPr anchor="t" rtlCol="false" tIns="0" lIns="0" bIns="0" rIns="0">
            <a:spAutoFit/>
          </a:bodyPr>
          <a:lstStyle/>
          <a:p>
            <a:pPr algn="ctr">
              <a:lnSpc>
                <a:spcPts val="4706"/>
              </a:lnSpc>
              <a:spcBef>
                <a:spcPct val="0"/>
              </a:spcBef>
            </a:pPr>
            <a:r>
              <a:rPr lang="en-US" sz="3361">
                <a:solidFill>
                  <a:srgbClr val="FFFFFF"/>
                </a:solidFill>
                <a:latin typeface="Computer Says No"/>
                <a:ea typeface="Computer Says No"/>
                <a:cs typeface="Computer Says No"/>
                <a:sym typeface="Computer Says No"/>
              </a:rPr>
              <a:t>CHI TIẾT HÓA ĐƠN CUNG CẤP THÔNG TIN CỤ THỂ VỀ SẢN PHẨM HOẶC DỊCH VỤ MÀ BẠN ĐÃ MUA, BAO GỒM TÊN SẢN PHẨM, SỐ LƯỢNG, ĐƠN GIÁ, THUẾ, CHIẾT KHẤU VÀ TỔNG SỐ TIỀN CẦN THANH TOÁN.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021624" cy="10190409"/>
          </a:xfrm>
          <a:custGeom>
            <a:avLst/>
            <a:gdLst/>
            <a:ahLst/>
            <a:cxnLst/>
            <a:rect r="r" b="b" t="t" l="l"/>
            <a:pathLst>
              <a:path h="10190409" w="18021624">
                <a:moveTo>
                  <a:pt x="0" y="0"/>
                </a:moveTo>
                <a:lnTo>
                  <a:pt x="18021624" y="0"/>
                </a:lnTo>
                <a:lnTo>
                  <a:pt x="18021624" y="10190409"/>
                </a:lnTo>
                <a:lnTo>
                  <a:pt x="0" y="10190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46793" y="677273"/>
            <a:ext cx="13728037" cy="8835864"/>
          </a:xfrm>
          <a:custGeom>
            <a:avLst/>
            <a:gdLst/>
            <a:ahLst/>
            <a:cxnLst/>
            <a:rect r="r" b="b" t="t" l="l"/>
            <a:pathLst>
              <a:path h="8835864" w="13728037">
                <a:moveTo>
                  <a:pt x="0" y="0"/>
                </a:moveTo>
                <a:lnTo>
                  <a:pt x="13728038" y="0"/>
                </a:lnTo>
                <a:lnTo>
                  <a:pt x="13728038" y="8835864"/>
                </a:lnTo>
                <a:lnTo>
                  <a:pt x="0" y="8835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068059" y="3632437"/>
            <a:ext cx="6710565" cy="1859064"/>
          </a:xfrm>
          <a:custGeom>
            <a:avLst/>
            <a:gdLst/>
            <a:ahLst/>
            <a:cxnLst/>
            <a:rect r="r" b="b" t="t" l="l"/>
            <a:pathLst>
              <a:path h="1859064" w="6710565">
                <a:moveTo>
                  <a:pt x="0" y="0"/>
                </a:moveTo>
                <a:lnTo>
                  <a:pt x="6710565" y="0"/>
                </a:lnTo>
                <a:lnTo>
                  <a:pt x="6710565" y="1859064"/>
                </a:lnTo>
                <a:lnTo>
                  <a:pt x="0" y="1859064"/>
                </a:lnTo>
                <a:lnTo>
                  <a:pt x="0" y="0"/>
                </a:lnTo>
                <a:close/>
              </a:path>
            </a:pathLst>
          </a:custGeom>
          <a:blipFill>
            <a:blip r:embed="rId6"/>
            <a:stretch>
              <a:fillRect l="-22750" t="-25418" r="-3791" b="-43016"/>
            </a:stretch>
          </a:blipFill>
        </p:spPr>
      </p:sp>
      <p:sp>
        <p:nvSpPr>
          <p:cNvPr name="Freeform 5" id="5"/>
          <p:cNvSpPr/>
          <p:nvPr/>
        </p:nvSpPr>
        <p:spPr>
          <a:xfrm flipH="false" flipV="false" rot="0">
            <a:off x="11239260" y="3334828"/>
            <a:ext cx="4635571" cy="6189492"/>
          </a:xfrm>
          <a:custGeom>
            <a:avLst/>
            <a:gdLst/>
            <a:ahLst/>
            <a:cxnLst/>
            <a:rect r="r" b="b" t="t" l="l"/>
            <a:pathLst>
              <a:path h="6189492" w="4635571">
                <a:moveTo>
                  <a:pt x="0" y="0"/>
                </a:moveTo>
                <a:lnTo>
                  <a:pt x="4635571" y="0"/>
                </a:lnTo>
                <a:lnTo>
                  <a:pt x="4635571" y="6189492"/>
                </a:lnTo>
                <a:lnTo>
                  <a:pt x="0" y="6189492"/>
                </a:lnTo>
                <a:lnTo>
                  <a:pt x="0" y="0"/>
                </a:lnTo>
                <a:close/>
              </a:path>
            </a:pathLst>
          </a:custGeom>
          <a:blipFill>
            <a:blip r:embed="rId7"/>
            <a:stretch>
              <a:fillRect l="0" t="0" r="0" b="0"/>
            </a:stretch>
          </a:blipFill>
        </p:spPr>
      </p:sp>
      <p:sp>
        <p:nvSpPr>
          <p:cNvPr name="Freeform 6" id="6"/>
          <p:cNvSpPr/>
          <p:nvPr/>
        </p:nvSpPr>
        <p:spPr>
          <a:xfrm flipH="false" flipV="false" rot="0">
            <a:off x="2759448" y="6896299"/>
            <a:ext cx="8223400" cy="1511063"/>
          </a:xfrm>
          <a:custGeom>
            <a:avLst/>
            <a:gdLst/>
            <a:ahLst/>
            <a:cxnLst/>
            <a:rect r="r" b="b" t="t" l="l"/>
            <a:pathLst>
              <a:path h="1511063" w="8223400">
                <a:moveTo>
                  <a:pt x="0" y="0"/>
                </a:moveTo>
                <a:lnTo>
                  <a:pt x="8223400" y="0"/>
                </a:lnTo>
                <a:lnTo>
                  <a:pt x="8223400" y="1511063"/>
                </a:lnTo>
                <a:lnTo>
                  <a:pt x="0" y="1511063"/>
                </a:lnTo>
                <a:lnTo>
                  <a:pt x="0" y="0"/>
                </a:lnTo>
                <a:close/>
              </a:path>
            </a:pathLst>
          </a:custGeom>
          <a:blipFill>
            <a:blip r:embed="rId8"/>
            <a:stretch>
              <a:fillRect l="-25638" t="-43503" r="-11790" b="-143503"/>
            </a:stretch>
          </a:blipFill>
        </p:spPr>
      </p:sp>
      <p:sp>
        <p:nvSpPr>
          <p:cNvPr name="TextBox 7" id="7"/>
          <p:cNvSpPr txBox="true"/>
          <p:nvPr/>
        </p:nvSpPr>
        <p:spPr>
          <a:xfrm rot="0">
            <a:off x="5352784" y="353423"/>
            <a:ext cx="7316057" cy="2809977"/>
          </a:xfrm>
          <a:prstGeom prst="rect">
            <a:avLst/>
          </a:prstGeom>
        </p:spPr>
        <p:txBody>
          <a:bodyPr anchor="t" rtlCol="false" tIns="0" lIns="0" bIns="0" rIns="0">
            <a:spAutoFit/>
          </a:bodyPr>
          <a:lstStyle/>
          <a:p>
            <a:pPr algn="ctr">
              <a:lnSpc>
                <a:spcPts val="22978"/>
              </a:lnSpc>
              <a:spcBef>
                <a:spcPct val="0"/>
              </a:spcBef>
            </a:pPr>
            <a:r>
              <a:rPr lang="en-US" sz="16412">
                <a:solidFill>
                  <a:srgbClr val="000000"/>
                </a:solidFill>
                <a:latin typeface="Computer Says No"/>
                <a:ea typeface="Computer Says No"/>
                <a:cs typeface="Computer Says No"/>
                <a:sym typeface="Computer Says No"/>
              </a:rPr>
              <a:t>GIAO DIỆN</a:t>
            </a:r>
          </a:p>
        </p:txBody>
      </p:sp>
      <p:sp>
        <p:nvSpPr>
          <p:cNvPr name="TextBox 8" id="8"/>
          <p:cNvSpPr txBox="true"/>
          <p:nvPr/>
        </p:nvSpPr>
        <p:spPr>
          <a:xfrm rot="0">
            <a:off x="3703682" y="2561014"/>
            <a:ext cx="2738163" cy="1071423"/>
          </a:xfrm>
          <a:prstGeom prst="rect">
            <a:avLst/>
          </a:prstGeom>
        </p:spPr>
        <p:txBody>
          <a:bodyPr anchor="t" rtlCol="false" tIns="0" lIns="0" bIns="0" rIns="0">
            <a:spAutoFit/>
          </a:bodyPr>
          <a:lstStyle/>
          <a:p>
            <a:pPr algn="ctr">
              <a:lnSpc>
                <a:spcPts val="8670"/>
              </a:lnSpc>
              <a:spcBef>
                <a:spcPct val="0"/>
              </a:spcBef>
            </a:pPr>
            <a:r>
              <a:rPr lang="en-US" sz="6192">
                <a:solidFill>
                  <a:srgbClr val="000000"/>
                </a:solidFill>
                <a:latin typeface="Computer Says No"/>
                <a:ea typeface="Computer Says No"/>
                <a:cs typeface="Computer Says No"/>
                <a:sym typeface="Computer Says No"/>
              </a:rPr>
              <a:t>HOÁ ĐƠN</a:t>
            </a:r>
          </a:p>
        </p:txBody>
      </p:sp>
      <p:sp>
        <p:nvSpPr>
          <p:cNvPr name="TextBox 9" id="9"/>
          <p:cNvSpPr txBox="true"/>
          <p:nvPr/>
        </p:nvSpPr>
        <p:spPr>
          <a:xfrm rot="0">
            <a:off x="2759448" y="5358151"/>
            <a:ext cx="6710565" cy="1071423"/>
          </a:xfrm>
          <a:prstGeom prst="rect">
            <a:avLst/>
          </a:prstGeom>
        </p:spPr>
        <p:txBody>
          <a:bodyPr anchor="t" rtlCol="false" tIns="0" lIns="0" bIns="0" rIns="0">
            <a:spAutoFit/>
          </a:bodyPr>
          <a:lstStyle/>
          <a:p>
            <a:pPr algn="ctr">
              <a:lnSpc>
                <a:spcPts val="8670"/>
              </a:lnSpc>
              <a:spcBef>
                <a:spcPct val="0"/>
              </a:spcBef>
            </a:pPr>
            <a:r>
              <a:rPr lang="en-US" sz="6192">
                <a:solidFill>
                  <a:srgbClr val="000000"/>
                </a:solidFill>
                <a:latin typeface="Computer Says No"/>
                <a:ea typeface="Computer Says No"/>
                <a:cs typeface="Computer Says No"/>
                <a:sym typeface="Computer Says No"/>
              </a:rPr>
              <a:t>CHI TIẾT HOÁ ĐƠN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56295" y="0"/>
            <a:ext cx="12575410" cy="10141459"/>
          </a:xfrm>
          <a:custGeom>
            <a:avLst/>
            <a:gdLst/>
            <a:ahLst/>
            <a:cxnLst/>
            <a:rect r="r" b="b" t="t" l="l"/>
            <a:pathLst>
              <a:path h="10141459" w="12575410">
                <a:moveTo>
                  <a:pt x="0" y="0"/>
                </a:moveTo>
                <a:lnTo>
                  <a:pt x="12575410" y="0"/>
                </a:lnTo>
                <a:lnTo>
                  <a:pt x="12575410" y="10141459"/>
                </a:lnTo>
                <a:lnTo>
                  <a:pt x="0" y="10141459"/>
                </a:lnTo>
                <a:lnTo>
                  <a:pt x="0" y="0"/>
                </a:lnTo>
                <a:close/>
              </a:path>
            </a:pathLst>
          </a:custGeom>
          <a:blipFill>
            <a:blip r:embed="rId2"/>
            <a:stretch>
              <a:fillRect l="0" t="0" r="0" b="0"/>
            </a:stretch>
          </a:blipFill>
        </p:spPr>
      </p:sp>
      <p:sp>
        <p:nvSpPr>
          <p:cNvPr name="Freeform 3" id="3"/>
          <p:cNvSpPr/>
          <p:nvPr/>
        </p:nvSpPr>
        <p:spPr>
          <a:xfrm flipH="false" flipV="false" rot="0">
            <a:off x="295362" y="3487894"/>
            <a:ext cx="2332752" cy="5503272"/>
          </a:xfrm>
          <a:custGeom>
            <a:avLst/>
            <a:gdLst/>
            <a:ahLst/>
            <a:cxnLst/>
            <a:rect r="r" b="b" t="t" l="l"/>
            <a:pathLst>
              <a:path h="5503272" w="2332752">
                <a:moveTo>
                  <a:pt x="0" y="0"/>
                </a:moveTo>
                <a:lnTo>
                  <a:pt x="2332752" y="0"/>
                </a:lnTo>
                <a:lnTo>
                  <a:pt x="2332752" y="5503272"/>
                </a:lnTo>
                <a:lnTo>
                  <a:pt x="0" y="5503272"/>
                </a:lnTo>
                <a:lnTo>
                  <a:pt x="0" y="0"/>
                </a:lnTo>
                <a:close/>
              </a:path>
            </a:pathLst>
          </a:custGeom>
          <a:blipFill>
            <a:blip r:embed="rId3"/>
            <a:stretch>
              <a:fillRect l="0" t="0" r="-4132" b="0"/>
            </a:stretch>
          </a:blipFill>
        </p:spPr>
      </p:sp>
      <p:sp>
        <p:nvSpPr>
          <p:cNvPr name="Freeform 4" id="4"/>
          <p:cNvSpPr/>
          <p:nvPr/>
        </p:nvSpPr>
        <p:spPr>
          <a:xfrm flipH="false" flipV="false" rot="0">
            <a:off x="10908146" y="5634483"/>
            <a:ext cx="7379854" cy="4652517"/>
          </a:xfrm>
          <a:custGeom>
            <a:avLst/>
            <a:gdLst/>
            <a:ahLst/>
            <a:cxnLst/>
            <a:rect r="r" b="b" t="t" l="l"/>
            <a:pathLst>
              <a:path h="4652517" w="7379854">
                <a:moveTo>
                  <a:pt x="0" y="0"/>
                </a:moveTo>
                <a:lnTo>
                  <a:pt x="7379854" y="0"/>
                </a:lnTo>
                <a:lnTo>
                  <a:pt x="7379854" y="4652517"/>
                </a:lnTo>
                <a:lnTo>
                  <a:pt x="0" y="4652517"/>
                </a:lnTo>
                <a:lnTo>
                  <a:pt x="0" y="0"/>
                </a:lnTo>
                <a:close/>
              </a:path>
            </a:pathLst>
          </a:custGeom>
          <a:blipFill>
            <a:blip r:embed="rId4"/>
            <a:stretch>
              <a:fillRect l="0" t="0" r="0" b="0"/>
            </a:stretch>
          </a:blipFill>
        </p:spPr>
      </p:sp>
      <p:sp>
        <p:nvSpPr>
          <p:cNvPr name="TextBox 5" id="5"/>
          <p:cNvSpPr txBox="true"/>
          <p:nvPr/>
        </p:nvSpPr>
        <p:spPr>
          <a:xfrm rot="0">
            <a:off x="3396878" y="819150"/>
            <a:ext cx="9077178" cy="1758614"/>
          </a:xfrm>
          <a:prstGeom prst="rect">
            <a:avLst/>
          </a:prstGeom>
        </p:spPr>
        <p:txBody>
          <a:bodyPr anchor="t" rtlCol="false" tIns="0" lIns="0" bIns="0" rIns="0">
            <a:spAutoFit/>
          </a:bodyPr>
          <a:lstStyle/>
          <a:p>
            <a:pPr algn="ctr">
              <a:lnSpc>
                <a:spcPts val="14317"/>
              </a:lnSpc>
              <a:spcBef>
                <a:spcPct val="0"/>
              </a:spcBef>
            </a:pPr>
            <a:r>
              <a:rPr lang="en-US" sz="10226">
                <a:solidFill>
                  <a:srgbClr val="000000"/>
                </a:solidFill>
                <a:latin typeface="Computer Says No"/>
                <a:ea typeface="Computer Says No"/>
                <a:cs typeface="Computer Says No"/>
                <a:sym typeface="Computer Says No"/>
              </a:rPr>
              <a:t>ĐỊNH HƯỚNG TƯƠNG LAI</a:t>
            </a:r>
          </a:p>
        </p:txBody>
      </p:sp>
      <p:sp>
        <p:nvSpPr>
          <p:cNvPr name="TextBox 6" id="6"/>
          <p:cNvSpPr txBox="true"/>
          <p:nvPr/>
        </p:nvSpPr>
        <p:spPr>
          <a:xfrm rot="0">
            <a:off x="3178776" y="2444414"/>
            <a:ext cx="11419297" cy="1071423"/>
          </a:xfrm>
          <a:prstGeom prst="rect">
            <a:avLst/>
          </a:prstGeom>
        </p:spPr>
        <p:txBody>
          <a:bodyPr anchor="t" rtlCol="false" tIns="0" lIns="0" bIns="0" rIns="0">
            <a:spAutoFit/>
          </a:bodyPr>
          <a:lstStyle/>
          <a:p>
            <a:pPr algn="ctr">
              <a:lnSpc>
                <a:spcPts val="8670"/>
              </a:lnSpc>
              <a:spcBef>
                <a:spcPct val="0"/>
              </a:spcBef>
            </a:pPr>
            <a:r>
              <a:rPr lang="en-US" sz="6192">
                <a:solidFill>
                  <a:srgbClr val="000000"/>
                </a:solidFill>
                <a:latin typeface="Computer Says No"/>
                <a:ea typeface="Computer Says No"/>
                <a:cs typeface="Computer Says No"/>
                <a:sym typeface="Computer Says No"/>
              </a:rPr>
              <a:t>MỤC TIÊU VÀ KẾ HOẠCH TIẾP THEO CỦA TÔI LÀ GÌ? </a:t>
            </a:r>
          </a:p>
        </p:txBody>
      </p:sp>
      <p:sp>
        <p:nvSpPr>
          <p:cNvPr name="TextBox 7" id="7"/>
          <p:cNvSpPr txBox="true"/>
          <p:nvPr/>
        </p:nvSpPr>
        <p:spPr>
          <a:xfrm rot="0">
            <a:off x="3396878" y="3705056"/>
            <a:ext cx="2611737" cy="1071423"/>
          </a:xfrm>
          <a:prstGeom prst="rect">
            <a:avLst/>
          </a:prstGeom>
        </p:spPr>
        <p:txBody>
          <a:bodyPr anchor="t" rtlCol="false" tIns="0" lIns="0" bIns="0" rIns="0">
            <a:spAutoFit/>
          </a:bodyPr>
          <a:lstStyle/>
          <a:p>
            <a:pPr algn="ctr">
              <a:lnSpc>
                <a:spcPts val="8670"/>
              </a:lnSpc>
              <a:spcBef>
                <a:spcPct val="0"/>
              </a:spcBef>
            </a:pPr>
            <a:r>
              <a:rPr lang="en-US" sz="6192">
                <a:solidFill>
                  <a:srgbClr val="000000"/>
                </a:solidFill>
                <a:latin typeface="Computer Says No"/>
                <a:ea typeface="Computer Says No"/>
                <a:cs typeface="Computer Says No"/>
                <a:sym typeface="Computer Says No"/>
              </a:rPr>
              <a:t>GIAO DIỆN:</a:t>
            </a:r>
          </a:p>
        </p:txBody>
      </p:sp>
      <p:sp>
        <p:nvSpPr>
          <p:cNvPr name="TextBox 8" id="8"/>
          <p:cNvSpPr txBox="true"/>
          <p:nvPr/>
        </p:nvSpPr>
        <p:spPr>
          <a:xfrm rot="0">
            <a:off x="3396878" y="4643129"/>
            <a:ext cx="2611737"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CHỨC NĂNG:</a:t>
            </a:r>
          </a:p>
        </p:txBody>
      </p:sp>
      <p:sp>
        <p:nvSpPr>
          <p:cNvPr name="TextBox 9" id="9"/>
          <p:cNvSpPr txBox="true"/>
          <p:nvPr/>
        </p:nvSpPr>
        <p:spPr>
          <a:xfrm rot="0">
            <a:off x="3396878" y="6235260"/>
            <a:ext cx="2611737" cy="1071423"/>
          </a:xfrm>
          <a:prstGeom prst="rect">
            <a:avLst/>
          </a:prstGeom>
        </p:spPr>
        <p:txBody>
          <a:bodyPr anchor="t" rtlCol="false" tIns="0" lIns="0" bIns="0" rIns="0">
            <a:spAutoFit/>
          </a:bodyPr>
          <a:lstStyle/>
          <a:p>
            <a:pPr algn="ctr">
              <a:lnSpc>
                <a:spcPts val="8670"/>
              </a:lnSpc>
              <a:spcBef>
                <a:spcPct val="0"/>
              </a:spcBef>
            </a:pPr>
            <a:r>
              <a:rPr lang="en-US" sz="6192">
                <a:solidFill>
                  <a:srgbClr val="FFFFFF"/>
                </a:solidFill>
                <a:latin typeface="Computer Says No"/>
                <a:ea typeface="Computer Says No"/>
                <a:cs typeface="Computer Says No"/>
                <a:sym typeface="Computer Says No"/>
              </a:rPr>
              <a:t>ĐÁNH GIÁ:</a:t>
            </a:r>
          </a:p>
        </p:txBody>
      </p:sp>
      <p:sp>
        <p:nvSpPr>
          <p:cNvPr name="TextBox 10" id="10"/>
          <p:cNvSpPr txBox="true"/>
          <p:nvPr/>
        </p:nvSpPr>
        <p:spPr>
          <a:xfrm rot="0">
            <a:off x="3396878" y="7358355"/>
            <a:ext cx="2393635" cy="1071423"/>
          </a:xfrm>
          <a:prstGeom prst="rect">
            <a:avLst/>
          </a:prstGeom>
        </p:spPr>
        <p:txBody>
          <a:bodyPr anchor="t" rtlCol="false" tIns="0" lIns="0" bIns="0" rIns="0">
            <a:spAutoFit/>
          </a:bodyPr>
          <a:lstStyle/>
          <a:p>
            <a:pPr algn="ctr">
              <a:lnSpc>
                <a:spcPts val="8670"/>
              </a:lnSpc>
              <a:spcBef>
                <a:spcPct val="0"/>
              </a:spcBef>
            </a:pPr>
            <a:r>
              <a:rPr lang="en-US" sz="6192">
                <a:solidFill>
                  <a:srgbClr val="000000"/>
                </a:solidFill>
                <a:latin typeface="Computer Says No"/>
                <a:ea typeface="Computer Says No"/>
                <a:cs typeface="Computer Says No"/>
                <a:sym typeface="Computer Says No"/>
              </a:rPr>
              <a:t>LIÊN KẾT:</a:t>
            </a:r>
          </a:p>
        </p:txBody>
      </p:sp>
      <p:sp>
        <p:nvSpPr>
          <p:cNvPr name="TextBox 11" id="11"/>
          <p:cNvSpPr txBox="true"/>
          <p:nvPr/>
        </p:nvSpPr>
        <p:spPr>
          <a:xfrm rot="0">
            <a:off x="3879720" y="8620278"/>
            <a:ext cx="1910793" cy="1071423"/>
          </a:xfrm>
          <a:prstGeom prst="rect">
            <a:avLst/>
          </a:prstGeom>
        </p:spPr>
        <p:txBody>
          <a:bodyPr anchor="t" rtlCol="false" tIns="0" lIns="0" bIns="0" rIns="0">
            <a:spAutoFit/>
          </a:bodyPr>
          <a:lstStyle/>
          <a:p>
            <a:pPr algn="ctr">
              <a:lnSpc>
                <a:spcPts val="8670"/>
              </a:lnSpc>
              <a:spcBef>
                <a:spcPct val="0"/>
              </a:spcBef>
            </a:pPr>
            <a:r>
              <a:rPr lang="en-US" sz="6192">
                <a:solidFill>
                  <a:srgbClr val="000000"/>
                </a:solidFill>
                <a:latin typeface="Computer Says No"/>
                <a:ea typeface="Computer Says No"/>
                <a:cs typeface="Computer Says No"/>
                <a:sym typeface="Computer Says No"/>
              </a:rPr>
              <a:t>TƯ VẤN:</a:t>
            </a:r>
          </a:p>
        </p:txBody>
      </p:sp>
      <p:sp>
        <p:nvSpPr>
          <p:cNvPr name="TextBox 12" id="12"/>
          <p:cNvSpPr txBox="true"/>
          <p:nvPr/>
        </p:nvSpPr>
        <p:spPr>
          <a:xfrm rot="0">
            <a:off x="6008615" y="4014840"/>
            <a:ext cx="8088295" cy="1230675"/>
          </a:xfrm>
          <a:prstGeom prst="rect">
            <a:avLst/>
          </a:prstGeom>
        </p:spPr>
        <p:txBody>
          <a:bodyPr anchor="t" rtlCol="false" tIns="0" lIns="0" bIns="0" rIns="0">
            <a:spAutoFit/>
          </a:bodyPr>
          <a:lstStyle/>
          <a:p>
            <a:pPr algn="ctr">
              <a:lnSpc>
                <a:spcPts val="4922"/>
              </a:lnSpc>
              <a:spcBef>
                <a:spcPct val="0"/>
              </a:spcBef>
            </a:pPr>
            <a:r>
              <a:rPr lang="en-US" sz="3516">
                <a:solidFill>
                  <a:srgbClr val="000000"/>
                </a:solidFill>
                <a:latin typeface="Computer Says No"/>
                <a:ea typeface="Computer Says No"/>
                <a:cs typeface="Computer Says No"/>
                <a:sym typeface="Computer Says No"/>
              </a:rPr>
              <a:t>CẢI THIỆN GIAO DIỆN ĐỂ TƯƠNG THÍCH VỚI NHIỀU LOẠI THIẾT BỊ.</a:t>
            </a:r>
          </a:p>
        </p:txBody>
      </p:sp>
      <p:sp>
        <p:nvSpPr>
          <p:cNvPr name="TextBox 13" id="13"/>
          <p:cNvSpPr txBox="true"/>
          <p:nvPr/>
        </p:nvSpPr>
        <p:spPr>
          <a:xfrm rot="0">
            <a:off x="6008615" y="4938588"/>
            <a:ext cx="7797492" cy="1245000"/>
          </a:xfrm>
          <a:prstGeom prst="rect">
            <a:avLst/>
          </a:prstGeom>
        </p:spPr>
        <p:txBody>
          <a:bodyPr anchor="t" rtlCol="false" tIns="0" lIns="0" bIns="0" rIns="0">
            <a:spAutoFit/>
          </a:bodyPr>
          <a:lstStyle/>
          <a:p>
            <a:pPr algn="ctr">
              <a:lnSpc>
                <a:spcPts val="4983"/>
              </a:lnSpc>
              <a:spcBef>
                <a:spcPct val="0"/>
              </a:spcBef>
            </a:pPr>
            <a:r>
              <a:rPr lang="en-US" sz="3559">
                <a:solidFill>
                  <a:srgbClr val="000000"/>
                </a:solidFill>
                <a:latin typeface="Computer Says No"/>
                <a:ea typeface="Computer Says No"/>
                <a:cs typeface="Computer Says No"/>
                <a:sym typeface="Computer Says No"/>
              </a:rPr>
              <a:t>THÊM TÍNH NĂNG CHUYỂN ĐỔI GIỮA CHẾ ĐỘ SÁNG VÀ TỐI CHO GIAO DIỆN.</a:t>
            </a:r>
          </a:p>
        </p:txBody>
      </p:sp>
      <p:sp>
        <p:nvSpPr>
          <p:cNvPr name="TextBox 14" id="14"/>
          <p:cNvSpPr txBox="true"/>
          <p:nvPr/>
        </p:nvSpPr>
        <p:spPr>
          <a:xfrm rot="0">
            <a:off x="5790513" y="6431238"/>
            <a:ext cx="8589458" cy="1271364"/>
          </a:xfrm>
          <a:prstGeom prst="rect">
            <a:avLst/>
          </a:prstGeom>
        </p:spPr>
        <p:txBody>
          <a:bodyPr anchor="t" rtlCol="false" tIns="0" lIns="0" bIns="0" rIns="0">
            <a:spAutoFit/>
          </a:bodyPr>
          <a:lstStyle/>
          <a:p>
            <a:pPr algn="ctr">
              <a:lnSpc>
                <a:spcPts val="5095"/>
              </a:lnSpc>
              <a:spcBef>
                <a:spcPct val="0"/>
              </a:spcBef>
            </a:pPr>
            <a:r>
              <a:rPr lang="en-US" sz="3639">
                <a:solidFill>
                  <a:srgbClr val="000000"/>
                </a:solidFill>
                <a:latin typeface="Computer Says No"/>
                <a:ea typeface="Computer Says No"/>
                <a:cs typeface="Computer Says No"/>
                <a:sym typeface="Computer Says No"/>
              </a:rPr>
              <a:t>THÊM CHỨC NĂNG ĐỂ NGƯỜI DÙNG BÌNH LUẬN VÀ ĐÁNH GIÁ SẢN PHẨM.</a:t>
            </a:r>
          </a:p>
        </p:txBody>
      </p:sp>
      <p:sp>
        <p:nvSpPr>
          <p:cNvPr name="TextBox 15" id="15"/>
          <p:cNvSpPr txBox="true"/>
          <p:nvPr/>
        </p:nvSpPr>
        <p:spPr>
          <a:xfrm rot="0">
            <a:off x="6008615" y="7540678"/>
            <a:ext cx="8589458" cy="1252049"/>
          </a:xfrm>
          <a:prstGeom prst="rect">
            <a:avLst/>
          </a:prstGeom>
        </p:spPr>
        <p:txBody>
          <a:bodyPr anchor="t" rtlCol="false" tIns="0" lIns="0" bIns="0" rIns="0">
            <a:spAutoFit/>
          </a:bodyPr>
          <a:lstStyle/>
          <a:p>
            <a:pPr algn="ctr">
              <a:lnSpc>
                <a:spcPts val="5013"/>
              </a:lnSpc>
              <a:spcBef>
                <a:spcPct val="0"/>
              </a:spcBef>
            </a:pPr>
            <a:r>
              <a:rPr lang="en-US" sz="3581">
                <a:solidFill>
                  <a:srgbClr val="000000"/>
                </a:solidFill>
                <a:latin typeface="Computer Says No"/>
                <a:ea typeface="Computer Says No"/>
                <a:cs typeface="Computer Says No"/>
                <a:sym typeface="Computer Says No"/>
              </a:rPr>
              <a:t>THÊM CHỨC NĂNG KẾT NỐI VỚI CÁC MẠNG XÃ HỘI NHƯ FACEBOOK VÀ GMAIL,...V.V .</a:t>
            </a:r>
          </a:p>
        </p:txBody>
      </p:sp>
      <p:sp>
        <p:nvSpPr>
          <p:cNvPr name="TextBox 16" id="16"/>
          <p:cNvSpPr txBox="true"/>
          <p:nvPr/>
        </p:nvSpPr>
        <p:spPr>
          <a:xfrm rot="0">
            <a:off x="5282663" y="8871354"/>
            <a:ext cx="9540199" cy="688167"/>
          </a:xfrm>
          <a:prstGeom prst="rect">
            <a:avLst/>
          </a:prstGeom>
        </p:spPr>
        <p:txBody>
          <a:bodyPr anchor="t" rtlCol="false" tIns="0" lIns="0" bIns="0" rIns="0">
            <a:spAutoFit/>
          </a:bodyPr>
          <a:lstStyle/>
          <a:p>
            <a:pPr algn="ctr">
              <a:lnSpc>
                <a:spcPts val="5568"/>
              </a:lnSpc>
              <a:spcBef>
                <a:spcPct val="0"/>
              </a:spcBef>
            </a:pPr>
            <a:r>
              <a:rPr lang="en-US" sz="3977">
                <a:solidFill>
                  <a:srgbClr val="000000"/>
                </a:solidFill>
                <a:latin typeface="Computer Says No"/>
                <a:ea typeface="Computer Says No"/>
                <a:cs typeface="Computer Says No"/>
                <a:sym typeface="Computer Says No"/>
              </a:rPr>
              <a:t>THÊM CHỨC NĂNG TƯ VẤN CHO KHÁCH HÀNG VỀ SẢN PHẨM.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943683" y="2320123"/>
            <a:ext cx="8200317" cy="3087879"/>
          </a:xfrm>
          <a:prstGeom prst="rect">
            <a:avLst/>
          </a:prstGeom>
        </p:spPr>
        <p:txBody>
          <a:bodyPr anchor="t" rtlCol="false" tIns="0" lIns="0" bIns="0" rIns="0">
            <a:spAutoFit/>
          </a:bodyPr>
          <a:lstStyle/>
          <a:p>
            <a:pPr algn="ctr" marL="0" indent="0" lvl="0">
              <a:lnSpc>
                <a:spcPts val="25175"/>
              </a:lnSpc>
            </a:pPr>
            <a:r>
              <a:rPr lang="en-US" sz="17982">
                <a:solidFill>
                  <a:srgbClr val="6866E1"/>
                </a:solidFill>
                <a:latin typeface="Computer Says No"/>
                <a:ea typeface="Computer Says No"/>
                <a:cs typeface="Computer Says No"/>
                <a:sym typeface="Computer Says No"/>
              </a:rPr>
              <a:t>XIN CẢM ƠN!</a:t>
            </a:r>
          </a:p>
        </p:txBody>
      </p:sp>
      <p:sp>
        <p:nvSpPr>
          <p:cNvPr name="Freeform 7" id="7"/>
          <p:cNvSpPr/>
          <p:nvPr/>
        </p:nvSpPr>
        <p:spPr>
          <a:xfrm flipH="false" flipV="false" rot="0">
            <a:off x="10286122" y="2093530"/>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TextBox 10" id="10"/>
          <p:cNvSpPr txBox="true"/>
          <p:nvPr/>
        </p:nvSpPr>
        <p:spPr>
          <a:xfrm rot="0">
            <a:off x="6384049" y="4972050"/>
            <a:ext cx="11412161" cy="4215910"/>
          </a:xfrm>
          <a:prstGeom prst="rect">
            <a:avLst/>
          </a:prstGeom>
        </p:spPr>
        <p:txBody>
          <a:bodyPr anchor="t" rtlCol="false" tIns="0" lIns="0" bIns="0" rIns="0">
            <a:spAutoFit/>
          </a:bodyPr>
          <a:lstStyle/>
          <a:p>
            <a:pPr algn="ctr">
              <a:lnSpc>
                <a:spcPts val="11207"/>
              </a:lnSpc>
              <a:spcBef>
                <a:spcPct val="0"/>
              </a:spcBef>
            </a:pPr>
            <a:r>
              <a:rPr lang="en-US" sz="8005">
                <a:solidFill>
                  <a:srgbClr val="000000"/>
                </a:solidFill>
                <a:latin typeface="Computer Says No"/>
                <a:ea typeface="Computer Says No"/>
                <a:cs typeface="Computer Says No"/>
                <a:sym typeface="Computer Says No"/>
              </a:rPr>
              <a:t>XIN CHÂN THÀNH CẢM ƠN THẦY CÔ VÀ CÁC BẠN ĐÃ DÀNH THỜI GIAN LẮNG NGHE.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ea typeface="Computer Says No"/>
                <a:cs typeface="Computer Says No"/>
                <a:sym typeface="Computer Says No"/>
              </a:rPr>
              <a:t>TABLE OF CONTENTS</a:t>
            </a:r>
          </a:p>
        </p:txBody>
      </p:sp>
      <p:sp>
        <p:nvSpPr>
          <p:cNvPr name="TextBox 9" id="9"/>
          <p:cNvSpPr txBox="true"/>
          <p:nvPr/>
        </p:nvSpPr>
        <p:spPr>
          <a:xfrm rot="0">
            <a:off x="3318389" y="4342065"/>
            <a:ext cx="6125528" cy="272260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Hệ thống quản trịvà đăng nhập quản trị</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Quản lý sản phẩm</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Quản lý kháchhàng</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Quản lý hoáđơn</a:t>
            </a:r>
          </a:p>
        </p:txBody>
      </p:sp>
      <p:sp>
        <p:nvSpPr>
          <p:cNvPr name="TextBox 10" id="10"/>
          <p:cNvSpPr txBox="true"/>
          <p:nvPr/>
        </p:nvSpPr>
        <p:spPr>
          <a:xfrm rot="0">
            <a:off x="9815392" y="4342065"/>
            <a:ext cx="738209" cy="2722609"/>
          </a:xfrm>
          <a:prstGeom prst="rect">
            <a:avLst/>
          </a:prstGeom>
        </p:spPr>
        <p:txBody>
          <a:bodyPr anchor="t" rtlCol="false" tIns="0" lIns="0" bIns="0" rIns="0">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370432" y="1371600"/>
            <a:ext cx="12057041" cy="2215012"/>
          </a:xfrm>
          <a:prstGeom prst="rect">
            <a:avLst/>
          </a:prstGeom>
        </p:spPr>
        <p:txBody>
          <a:bodyPr anchor="t" rtlCol="false" tIns="0" lIns="0" bIns="0" rIns="0">
            <a:spAutoFit/>
          </a:bodyPr>
          <a:lstStyle/>
          <a:p>
            <a:pPr algn="ctr">
              <a:lnSpc>
                <a:spcPts val="5497"/>
              </a:lnSpc>
            </a:pPr>
            <a:r>
              <a:rPr lang="en-US" sz="7634">
                <a:solidFill>
                  <a:srgbClr val="6866E1"/>
                </a:solidFill>
                <a:latin typeface="Computer Says No"/>
                <a:ea typeface="Computer Says No"/>
                <a:cs typeface="Computer Says No"/>
                <a:sym typeface="Computer Says No"/>
              </a:rPr>
              <a:t>1: HỆ THỐNG QUẢN TRỊ VÀ ĐĂNG NHẬP QUẢN TRỊ</a:t>
            </a:r>
          </a:p>
          <a:p>
            <a:pPr algn="ctr" marL="0" indent="0" lvl="0">
              <a:lnSpc>
                <a:spcPts val="5497"/>
              </a:lnSpc>
              <a:spcBef>
                <a:spcPct val="0"/>
              </a:spcBef>
            </a:pPr>
          </a:p>
        </p:txBody>
      </p:sp>
      <p:sp>
        <p:nvSpPr>
          <p:cNvPr name="TextBox 4" id="4"/>
          <p:cNvSpPr txBox="true"/>
          <p:nvPr/>
        </p:nvSpPr>
        <p:spPr>
          <a:xfrm rot="0">
            <a:off x="1578720" y="3686660"/>
            <a:ext cx="9805445" cy="2135093"/>
          </a:xfrm>
          <a:prstGeom prst="rect">
            <a:avLst/>
          </a:prstGeom>
        </p:spPr>
        <p:txBody>
          <a:bodyPr anchor="t" rtlCol="false" tIns="0" lIns="0" bIns="0" rIns="0">
            <a:spAutoFit/>
          </a:bodyPr>
          <a:lstStyle/>
          <a:p>
            <a:pPr algn="l">
              <a:lnSpc>
                <a:spcPts val="4295"/>
              </a:lnSpc>
            </a:pPr>
            <a:r>
              <a:rPr lang="en-US" sz="3068">
                <a:solidFill>
                  <a:srgbClr val="FFFFFF"/>
                </a:solidFill>
                <a:latin typeface="Poppins Light"/>
                <a:ea typeface="Poppins Light"/>
                <a:cs typeface="Poppins Light"/>
                <a:sym typeface="Poppins Light"/>
              </a:rPr>
              <a:t>Quản trị là quá trình mà cá nhân hoặc nhóm thực hiện việc lập kế hoạch, tổ chức, lãnh đạo và kiểm soát các nguồn lực nhằm đạt được mục tiêu của tổ chức một cách hiệu quả và tối ưu nhất.</a:t>
            </a:r>
          </a:p>
        </p:txBody>
      </p:sp>
      <p:sp>
        <p:nvSpPr>
          <p:cNvPr name="AutoShape 5" id="5"/>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578720" y="6036768"/>
            <a:ext cx="7565280" cy="1536066"/>
          </a:xfrm>
          <a:prstGeom prst="rect">
            <a:avLst/>
          </a:prstGeom>
        </p:spPr>
        <p:txBody>
          <a:bodyPr anchor="t" rtlCol="false" tIns="0" lIns="0" bIns="0" rIns="0">
            <a:spAutoFit/>
          </a:bodyPr>
          <a:lstStyle/>
          <a:p>
            <a:pPr algn="l">
              <a:lnSpc>
                <a:spcPts val="5990"/>
              </a:lnSpc>
            </a:pPr>
            <a:r>
              <a:rPr lang="en-US" sz="4278" b="true">
                <a:solidFill>
                  <a:srgbClr val="FFFFFF"/>
                </a:solidFill>
                <a:latin typeface="Poppins Medium"/>
                <a:ea typeface="Poppins Medium"/>
                <a:cs typeface="Poppins Medium"/>
                <a:sym typeface="Poppins Medium"/>
              </a:rPr>
              <a:t>Hệ thống quản trị?</a:t>
            </a:r>
          </a:p>
          <a:p>
            <a:pPr algn="l">
              <a:lnSpc>
                <a:spcPts val="5990"/>
              </a:lnSpc>
            </a:pPr>
          </a:p>
        </p:txBody>
      </p:sp>
      <p:sp>
        <p:nvSpPr>
          <p:cNvPr name="TextBox 7" id="7"/>
          <p:cNvSpPr txBox="true"/>
          <p:nvPr/>
        </p:nvSpPr>
        <p:spPr>
          <a:xfrm rot="0">
            <a:off x="1578768" y="7121436"/>
            <a:ext cx="9543459" cy="2136864"/>
          </a:xfrm>
          <a:prstGeom prst="rect">
            <a:avLst/>
          </a:prstGeom>
        </p:spPr>
        <p:txBody>
          <a:bodyPr anchor="t" rtlCol="false" tIns="0" lIns="0" bIns="0" rIns="0">
            <a:spAutoFit/>
          </a:bodyPr>
          <a:lstStyle/>
          <a:p>
            <a:pPr algn="l">
              <a:lnSpc>
                <a:spcPts val="4299"/>
              </a:lnSpc>
            </a:pPr>
            <a:r>
              <a:rPr lang="en-US" sz="3070">
                <a:solidFill>
                  <a:srgbClr val="FFFFFF"/>
                </a:solidFill>
                <a:latin typeface="Poppins Light"/>
                <a:ea typeface="Poppins Light"/>
                <a:cs typeface="Poppins Light"/>
                <a:sym typeface="Poppins Light"/>
              </a:rPr>
              <a:t>Hệ thống quản trị là một tập hợp các cấu trúc, quy trình, chính sách và công cụ được sắp xếp nhằm quản lý nguồn lực và hoạt động, từ đó đạt được các mục tiêu của tổ chức.</a:t>
            </a:r>
          </a:p>
        </p:txBody>
      </p:sp>
      <p:sp>
        <p:nvSpPr>
          <p:cNvPr name="TextBox 8" id="8"/>
          <p:cNvSpPr txBox="true"/>
          <p:nvPr/>
        </p:nvSpPr>
        <p:spPr>
          <a:xfrm rot="0">
            <a:off x="1370432" y="2398266"/>
            <a:ext cx="5040928" cy="2631509"/>
          </a:xfrm>
          <a:prstGeom prst="rect">
            <a:avLst/>
          </a:prstGeom>
        </p:spPr>
        <p:txBody>
          <a:bodyPr anchor="t" rtlCol="false" tIns="0" lIns="0" bIns="0" rIns="0">
            <a:spAutoFit/>
          </a:bodyPr>
          <a:lstStyle/>
          <a:p>
            <a:pPr algn="ctr">
              <a:lnSpc>
                <a:spcPts val="10578"/>
              </a:lnSpc>
            </a:pPr>
            <a:r>
              <a:rPr lang="en-US" sz="7556">
                <a:solidFill>
                  <a:srgbClr val="FFFFFF"/>
                </a:solidFill>
                <a:latin typeface="Computer Says No"/>
                <a:ea typeface="Computer Says No"/>
                <a:cs typeface="Computer Says No"/>
                <a:sym typeface="Computer Says No"/>
              </a:rPr>
              <a:t>QUẢN TRỊ LÀ AI?</a:t>
            </a:r>
          </a:p>
          <a:p>
            <a:pPr algn="ctr">
              <a:lnSpc>
                <a:spcPts val="1057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Freeform 4" id="4"/>
          <p:cNvSpPr/>
          <p:nvPr/>
        </p:nvSpPr>
        <p:spPr>
          <a:xfrm flipH="false" flipV="false" rot="0">
            <a:off x="7233512" y="6319605"/>
            <a:ext cx="10456150" cy="2938695"/>
          </a:xfrm>
          <a:custGeom>
            <a:avLst/>
            <a:gdLst/>
            <a:ahLst/>
            <a:cxnLst/>
            <a:rect r="r" b="b" t="t" l="l"/>
            <a:pathLst>
              <a:path h="2938695" w="10456150">
                <a:moveTo>
                  <a:pt x="0" y="0"/>
                </a:moveTo>
                <a:lnTo>
                  <a:pt x="10456150" y="0"/>
                </a:lnTo>
                <a:lnTo>
                  <a:pt x="10456150" y="2938695"/>
                </a:lnTo>
                <a:lnTo>
                  <a:pt x="0" y="2938695"/>
                </a:lnTo>
                <a:lnTo>
                  <a:pt x="0" y="0"/>
                </a:lnTo>
                <a:close/>
              </a:path>
            </a:pathLst>
          </a:custGeom>
          <a:blipFill>
            <a:blip r:embed="rId4"/>
            <a:stretch>
              <a:fillRect l="0" t="-4258" r="0" b="-9155"/>
            </a:stretch>
          </a:blipFill>
        </p:spPr>
      </p:sp>
      <p:sp>
        <p:nvSpPr>
          <p:cNvPr name="TextBox 5" id="5"/>
          <p:cNvSpPr txBox="true"/>
          <p:nvPr/>
        </p:nvSpPr>
        <p:spPr>
          <a:xfrm rot="0">
            <a:off x="3985425" y="1058047"/>
            <a:ext cx="10940557" cy="2898258"/>
          </a:xfrm>
          <a:prstGeom prst="rect">
            <a:avLst/>
          </a:prstGeom>
        </p:spPr>
        <p:txBody>
          <a:bodyPr anchor="t" rtlCol="false" tIns="0" lIns="0" bIns="0" rIns="0">
            <a:spAutoFit/>
          </a:bodyPr>
          <a:lstStyle/>
          <a:p>
            <a:pPr algn="just">
              <a:lnSpc>
                <a:spcPts val="10585"/>
              </a:lnSpc>
            </a:pPr>
            <a:r>
              <a:rPr lang="en-US" sz="14701">
                <a:solidFill>
                  <a:srgbClr val="6866E1"/>
                </a:solidFill>
                <a:latin typeface="Computer Says No"/>
                <a:ea typeface="Computer Says No"/>
                <a:cs typeface="Computer Says No"/>
                <a:sym typeface="Computer Says No"/>
              </a:rPr>
              <a:t>QUẢN LÝ QUẢN TRỊ</a:t>
            </a:r>
          </a:p>
          <a:p>
            <a:pPr algn="just" marL="0" indent="0" lvl="0">
              <a:lnSpc>
                <a:spcPts val="10585"/>
              </a:lnSpc>
              <a:spcBef>
                <a:spcPct val="0"/>
              </a:spcBef>
            </a:pPr>
          </a:p>
        </p:txBody>
      </p:sp>
      <p:sp>
        <p:nvSpPr>
          <p:cNvPr name="TextBox 6" id="6"/>
          <p:cNvSpPr txBox="true"/>
          <p:nvPr/>
        </p:nvSpPr>
        <p:spPr>
          <a:xfrm rot="0">
            <a:off x="7233512" y="2372253"/>
            <a:ext cx="10813989" cy="3470959"/>
          </a:xfrm>
          <a:prstGeom prst="rect">
            <a:avLst/>
          </a:prstGeom>
        </p:spPr>
        <p:txBody>
          <a:bodyPr anchor="t" rtlCol="false" tIns="0" lIns="0" bIns="0" rIns="0">
            <a:spAutoFit/>
          </a:bodyPr>
          <a:lstStyle/>
          <a:p>
            <a:pPr algn="l">
              <a:lnSpc>
                <a:spcPts val="4002"/>
              </a:lnSpc>
            </a:pPr>
            <a:r>
              <a:rPr lang="en-US" sz="2470">
                <a:solidFill>
                  <a:srgbClr val="FFFFFF"/>
                </a:solidFill>
                <a:latin typeface="Poppins Light"/>
                <a:ea typeface="Poppins Light"/>
                <a:cs typeface="Poppins Light"/>
                <a:sym typeface="Poppins Light"/>
              </a:rPr>
              <a:t>• Các quản trị viên có thể sử dụng các thao tác như thêm quản trị viên mới, sửa thông tin quản trị viên và xóa quản trị viên khác đã chọn.</a:t>
            </a:r>
          </a:p>
          <a:p>
            <a:pPr algn="l">
              <a:lnSpc>
                <a:spcPts val="4002"/>
              </a:lnSpc>
            </a:pPr>
            <a:r>
              <a:rPr lang="en-US" sz="2470">
                <a:solidFill>
                  <a:srgbClr val="FFFFFF"/>
                </a:solidFill>
                <a:latin typeface="Poppins Light"/>
                <a:ea typeface="Poppins Light"/>
                <a:cs typeface="Poppins Light"/>
                <a:sym typeface="Poppins Light"/>
              </a:rPr>
              <a:t>• Khi quản trị thêm mới hoàn tất sẽ trở về trang danh sách quản trị.</a:t>
            </a:r>
          </a:p>
          <a:p>
            <a:pPr algn="l">
              <a:lnSpc>
                <a:spcPts val="4002"/>
              </a:lnSpc>
            </a:pPr>
            <a:r>
              <a:rPr lang="en-US" sz="2470">
                <a:solidFill>
                  <a:srgbClr val="FFFFFF"/>
                </a:solidFill>
                <a:latin typeface="Poppins Light"/>
                <a:ea typeface="Poppins Light"/>
                <a:cs typeface="Poppins Light"/>
                <a:sym typeface="Poppins Light"/>
              </a:rPr>
              <a:t>• Nếu tài khoản quản trị không được kích hoạt thì sẽ trả về thông báo tài khoản bị vô hiệu hóa và không thể đăng nhập</a:t>
            </a:r>
          </a:p>
          <a:p>
            <a:pPr algn="l">
              <a:lnSpc>
                <a:spcPts val="400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2330820" y="548874"/>
            <a:ext cx="3659050" cy="9738126"/>
          </a:xfrm>
          <a:custGeom>
            <a:avLst/>
            <a:gdLst/>
            <a:ahLst/>
            <a:cxnLst/>
            <a:rect r="r" b="b" t="t" l="l"/>
            <a:pathLst>
              <a:path h="9738126" w="3659050">
                <a:moveTo>
                  <a:pt x="0" y="0"/>
                </a:moveTo>
                <a:lnTo>
                  <a:pt x="3659050" y="0"/>
                </a:lnTo>
                <a:lnTo>
                  <a:pt x="3659050" y="9738126"/>
                </a:lnTo>
                <a:lnTo>
                  <a:pt x="0" y="9738126"/>
                </a:lnTo>
                <a:lnTo>
                  <a:pt x="0" y="0"/>
                </a:lnTo>
                <a:close/>
              </a:path>
            </a:pathLst>
          </a:custGeom>
          <a:blipFill>
            <a:blip r:embed="rId3"/>
            <a:stretch>
              <a:fillRect l="0" t="-5971" r="0" b="-938"/>
            </a:stretch>
          </a:blipFill>
        </p:spPr>
      </p:sp>
      <p:sp>
        <p:nvSpPr>
          <p:cNvPr name="TextBox 4" id="4"/>
          <p:cNvSpPr txBox="true"/>
          <p:nvPr/>
        </p:nvSpPr>
        <p:spPr>
          <a:xfrm rot="0">
            <a:off x="1028700" y="3131573"/>
            <a:ext cx="10501924" cy="3397837"/>
          </a:xfrm>
          <a:prstGeom prst="rect">
            <a:avLst/>
          </a:prstGeom>
        </p:spPr>
        <p:txBody>
          <a:bodyPr anchor="t" rtlCol="false" tIns="0" lIns="0" bIns="0" rIns="0">
            <a:spAutoFit/>
          </a:bodyPr>
          <a:lstStyle/>
          <a:p>
            <a:pPr algn="ctr">
              <a:lnSpc>
                <a:spcPts val="8407"/>
              </a:lnSpc>
            </a:pPr>
            <a:r>
              <a:rPr lang="en-US" sz="11677">
                <a:solidFill>
                  <a:srgbClr val="6866E1"/>
                </a:solidFill>
                <a:latin typeface="Computer Says No"/>
                <a:ea typeface="Computer Says No"/>
                <a:cs typeface="Computer Says No"/>
                <a:sym typeface="Computer Says No"/>
              </a:rPr>
              <a:t>TÍNH NĂNG CHÍNH CỦA QUẢN TRỊ </a:t>
            </a:r>
          </a:p>
          <a:p>
            <a:pPr algn="ctr" marL="0" indent="0" lvl="0">
              <a:lnSpc>
                <a:spcPts val="840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3059776" y="730384"/>
            <a:ext cx="11326480" cy="2974355"/>
          </a:xfrm>
          <a:prstGeom prst="rect">
            <a:avLst/>
          </a:prstGeom>
        </p:spPr>
        <p:txBody>
          <a:bodyPr anchor="t" rtlCol="false" tIns="0" lIns="0" bIns="0" rIns="0">
            <a:spAutoFit/>
          </a:bodyPr>
          <a:lstStyle/>
          <a:p>
            <a:pPr algn="ctr">
              <a:lnSpc>
                <a:spcPts val="10814"/>
              </a:lnSpc>
            </a:pPr>
            <a:r>
              <a:rPr lang="en-US" sz="15020">
                <a:solidFill>
                  <a:srgbClr val="6866E1"/>
                </a:solidFill>
                <a:latin typeface="Computer Says No"/>
                <a:ea typeface="Computer Says No"/>
                <a:cs typeface="Computer Says No"/>
                <a:sym typeface="Computer Says No"/>
              </a:rPr>
              <a:t>2: QUẢN LÝ SẢN PHẨM</a:t>
            </a:r>
          </a:p>
          <a:p>
            <a:pPr algn="ctr" marL="0" indent="0" lvl="0">
              <a:lnSpc>
                <a:spcPts val="10814"/>
              </a:lnSpc>
              <a:spcBef>
                <a:spcPct val="0"/>
              </a:spcBef>
            </a:pPr>
          </a:p>
        </p:txBody>
      </p:sp>
      <p:sp>
        <p:nvSpPr>
          <p:cNvPr name="TextBox 13" id="13"/>
          <p:cNvSpPr txBox="true"/>
          <p:nvPr/>
        </p:nvSpPr>
        <p:spPr>
          <a:xfrm rot="0">
            <a:off x="2933300" y="5756962"/>
            <a:ext cx="3289996" cy="1796750"/>
          </a:xfrm>
          <a:prstGeom prst="rect">
            <a:avLst/>
          </a:prstGeom>
        </p:spPr>
        <p:txBody>
          <a:bodyPr anchor="t" rtlCol="false" tIns="0" lIns="0" bIns="0" rIns="0">
            <a:spAutoFit/>
          </a:bodyPr>
          <a:lstStyle/>
          <a:p>
            <a:pPr algn="ctr">
              <a:lnSpc>
                <a:spcPts val="4458"/>
              </a:lnSpc>
            </a:pPr>
            <a:r>
              <a:rPr lang="en-US" sz="6192">
                <a:solidFill>
                  <a:srgbClr val="BF78FE"/>
                </a:solidFill>
                <a:latin typeface="Computer Says No"/>
                <a:ea typeface="Computer Says No"/>
                <a:cs typeface="Computer Says No"/>
                <a:sym typeface="Computer Says No"/>
              </a:rPr>
              <a:t>QUẢN LÝ SẢN PHẨM LÀ?</a:t>
            </a:r>
          </a:p>
          <a:p>
            <a:pPr algn="ctr" marL="0" indent="0" lvl="0">
              <a:lnSpc>
                <a:spcPts val="4458"/>
              </a:lnSpc>
              <a:spcBef>
                <a:spcPct val="0"/>
              </a:spcBef>
            </a:pPr>
          </a:p>
        </p:txBody>
      </p:sp>
      <p:sp>
        <p:nvSpPr>
          <p:cNvPr name="TextBox 14" id="14"/>
          <p:cNvSpPr txBox="true"/>
          <p:nvPr/>
        </p:nvSpPr>
        <p:spPr>
          <a:xfrm rot="0">
            <a:off x="3100335" y="7332139"/>
            <a:ext cx="3037045" cy="21294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ea typeface="Poppins Light"/>
                <a:cs typeface="Poppins Light"/>
                <a:sym typeface="Poppins Light"/>
              </a:rPr>
              <a:t>Quá trình này liên quan đến việc tổ chức, cập nhật và quản lý thông tin sản phẩm nhằm đảm bảo rằng danh mục hàng hóa luôn chính xác, đồng thời đáp ứng nhu cầu của khách hàng.</a:t>
            </a:r>
          </a:p>
        </p:txBody>
      </p:sp>
      <p:sp>
        <p:nvSpPr>
          <p:cNvPr name="TextBox 15" id="15"/>
          <p:cNvSpPr txBox="true"/>
          <p:nvPr/>
        </p:nvSpPr>
        <p:spPr>
          <a:xfrm rot="0">
            <a:off x="7837434" y="5756962"/>
            <a:ext cx="3289996" cy="1796750"/>
          </a:xfrm>
          <a:prstGeom prst="rect">
            <a:avLst/>
          </a:prstGeom>
        </p:spPr>
        <p:txBody>
          <a:bodyPr anchor="t" rtlCol="false" tIns="0" lIns="0" bIns="0" rIns="0">
            <a:spAutoFit/>
          </a:bodyPr>
          <a:lstStyle/>
          <a:p>
            <a:pPr algn="ctr">
              <a:lnSpc>
                <a:spcPts val="4458"/>
              </a:lnSpc>
            </a:pPr>
            <a:r>
              <a:rPr lang="en-US" sz="6192">
                <a:solidFill>
                  <a:srgbClr val="BF78FE"/>
                </a:solidFill>
                <a:latin typeface="Computer Says No"/>
                <a:ea typeface="Computer Says No"/>
                <a:cs typeface="Computer Says No"/>
                <a:sym typeface="Computer Says No"/>
              </a:rPr>
              <a:t>QUẢN LÝ LOẠI SẢN PHẨM</a:t>
            </a:r>
          </a:p>
          <a:p>
            <a:pPr algn="ctr" marL="0" indent="0" lvl="0">
              <a:lnSpc>
                <a:spcPts val="4458"/>
              </a:lnSpc>
              <a:spcBef>
                <a:spcPct val="0"/>
              </a:spcBef>
            </a:pPr>
          </a:p>
        </p:txBody>
      </p:sp>
      <p:sp>
        <p:nvSpPr>
          <p:cNvPr name="TextBox 16" id="16"/>
          <p:cNvSpPr txBox="true"/>
          <p:nvPr/>
        </p:nvSpPr>
        <p:spPr>
          <a:xfrm rot="0">
            <a:off x="12574252" y="5756962"/>
            <a:ext cx="3289996" cy="1796750"/>
          </a:xfrm>
          <a:prstGeom prst="rect">
            <a:avLst/>
          </a:prstGeom>
        </p:spPr>
        <p:txBody>
          <a:bodyPr anchor="t" rtlCol="false" tIns="0" lIns="0" bIns="0" rIns="0">
            <a:spAutoFit/>
          </a:bodyPr>
          <a:lstStyle/>
          <a:p>
            <a:pPr algn="ctr">
              <a:lnSpc>
                <a:spcPts val="4458"/>
              </a:lnSpc>
            </a:pPr>
            <a:r>
              <a:rPr lang="en-US" sz="6192">
                <a:solidFill>
                  <a:srgbClr val="BF78FE"/>
                </a:solidFill>
                <a:latin typeface="Computer Says No"/>
                <a:ea typeface="Computer Says No"/>
                <a:cs typeface="Computer Says No"/>
                <a:sym typeface="Computer Says No"/>
              </a:rPr>
              <a:t>QUẢN LÝ SẢN PHẨM</a:t>
            </a:r>
          </a:p>
          <a:p>
            <a:pPr algn="ctr" marL="0" indent="0" lvl="0">
              <a:lnSpc>
                <a:spcPts val="4458"/>
              </a:lnSpc>
              <a:spcBef>
                <a:spcPct val="0"/>
              </a:spcBef>
            </a:pPr>
          </a:p>
        </p:txBody>
      </p:sp>
      <p:sp>
        <p:nvSpPr>
          <p:cNvPr name="TextBox 17" id="17"/>
          <p:cNvSpPr txBox="true"/>
          <p:nvPr/>
        </p:nvSpPr>
        <p:spPr>
          <a:xfrm rot="0">
            <a:off x="7963910" y="7332139"/>
            <a:ext cx="3037045" cy="24342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ea typeface="Poppins Light"/>
                <a:cs typeface="Poppins Light"/>
                <a:sym typeface="Poppins Light"/>
              </a:rPr>
              <a:t>Quản lý loại sản phẩm là quá trình thực hiện các thao tác như thêm, sửa đổi, xóa hoặc sắp xếp các danh mục sản phẩm. Điều này nhằm phân loại và tổ chức chúng một cách hiệu quả, giúp người dùng dễ dàng tìm kiếm.</a:t>
            </a:r>
          </a:p>
        </p:txBody>
      </p:sp>
      <p:sp>
        <p:nvSpPr>
          <p:cNvPr name="TextBox 18" id="18"/>
          <p:cNvSpPr txBox="true"/>
          <p:nvPr/>
        </p:nvSpPr>
        <p:spPr>
          <a:xfrm rot="0">
            <a:off x="12703021" y="7332139"/>
            <a:ext cx="3037045" cy="18246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ea typeface="Poppins Light"/>
                <a:cs typeface="Poppins Light"/>
                <a:sym typeface="Poppins Light"/>
              </a:rPr>
              <a:t>Quản lý sản phẩm bao gồm các hoạt động như thêm, sửa đổi, xóa hoặc cập nhật thông tin sản phẩm, nhằm bảo đảm rằng hệ thống hoạt động một cách chính xác và hiệu quả.</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3"/>
            <a:stretch>
              <a:fillRect l="0" t="0" r="0" b="0"/>
            </a:stretch>
          </a:blipFill>
        </p:spPr>
      </p:sp>
      <p:sp>
        <p:nvSpPr>
          <p:cNvPr name="Freeform 4" id="4"/>
          <p:cNvSpPr/>
          <p:nvPr/>
        </p:nvSpPr>
        <p:spPr>
          <a:xfrm flipH="false" flipV="false" rot="0">
            <a:off x="6365046" y="820768"/>
            <a:ext cx="11301259" cy="4322732"/>
          </a:xfrm>
          <a:custGeom>
            <a:avLst/>
            <a:gdLst/>
            <a:ahLst/>
            <a:cxnLst/>
            <a:rect r="r" b="b" t="t" l="l"/>
            <a:pathLst>
              <a:path h="4322732" w="11301259">
                <a:moveTo>
                  <a:pt x="0" y="0"/>
                </a:moveTo>
                <a:lnTo>
                  <a:pt x="11301259" y="0"/>
                </a:lnTo>
                <a:lnTo>
                  <a:pt x="11301259" y="4322732"/>
                </a:lnTo>
                <a:lnTo>
                  <a:pt x="0" y="4322732"/>
                </a:lnTo>
                <a:lnTo>
                  <a:pt x="0" y="0"/>
                </a:lnTo>
                <a:close/>
              </a:path>
            </a:pathLst>
          </a:custGeom>
          <a:blipFill>
            <a:blip r:embed="rId4"/>
            <a:stretch>
              <a:fillRect l="0" t="0" r="0" b="0"/>
            </a:stretch>
          </a:blipFill>
        </p:spPr>
      </p:sp>
      <p:sp>
        <p:nvSpPr>
          <p:cNvPr name="TextBox 5" id="5"/>
          <p:cNvSpPr txBox="true"/>
          <p:nvPr/>
        </p:nvSpPr>
        <p:spPr>
          <a:xfrm rot="0">
            <a:off x="238360" y="1275121"/>
            <a:ext cx="6126686" cy="7424118"/>
          </a:xfrm>
          <a:prstGeom prst="rect">
            <a:avLst/>
          </a:prstGeom>
        </p:spPr>
        <p:txBody>
          <a:bodyPr anchor="t" rtlCol="false" tIns="0" lIns="0" bIns="0" rIns="0">
            <a:spAutoFit/>
          </a:bodyPr>
          <a:lstStyle/>
          <a:p>
            <a:pPr algn="ctr">
              <a:lnSpc>
                <a:spcPts val="14016"/>
              </a:lnSpc>
            </a:pPr>
            <a:r>
              <a:rPr lang="en-US" sz="19466">
                <a:solidFill>
                  <a:srgbClr val="6866E1"/>
                </a:solidFill>
                <a:latin typeface="Computer Says No"/>
                <a:ea typeface="Computer Says No"/>
                <a:cs typeface="Computer Says No"/>
                <a:sym typeface="Computer Says No"/>
              </a:rPr>
              <a:t>QUẢN LÝ SẢN PHẨM</a:t>
            </a:r>
          </a:p>
          <a:p>
            <a:pPr algn="ctr" marL="0" indent="0" lvl="0">
              <a:lnSpc>
                <a:spcPts val="14016"/>
              </a:lnSpc>
              <a:spcBef>
                <a:spcPct val="0"/>
              </a:spcBef>
            </a:pPr>
          </a:p>
        </p:txBody>
      </p:sp>
      <p:sp>
        <p:nvSpPr>
          <p:cNvPr name="TextBox 6" id="6"/>
          <p:cNvSpPr txBox="true"/>
          <p:nvPr/>
        </p:nvSpPr>
        <p:spPr>
          <a:xfrm rot="0">
            <a:off x="6365046" y="5414625"/>
            <a:ext cx="10894254" cy="4357548"/>
          </a:xfrm>
          <a:prstGeom prst="rect">
            <a:avLst/>
          </a:prstGeom>
        </p:spPr>
        <p:txBody>
          <a:bodyPr anchor="t" rtlCol="false" tIns="0" lIns="0" bIns="0" rIns="0">
            <a:spAutoFit/>
          </a:bodyPr>
          <a:lstStyle/>
          <a:p>
            <a:pPr algn="ctr">
              <a:lnSpc>
                <a:spcPts val="8670"/>
              </a:lnSpc>
            </a:pPr>
            <a:r>
              <a:rPr lang="en-US" sz="6192">
                <a:solidFill>
                  <a:srgbClr val="FFFFFF"/>
                </a:solidFill>
                <a:latin typeface="Computer Says No"/>
                <a:ea typeface="Computer Says No"/>
                <a:cs typeface="Computer Says No"/>
                <a:sym typeface="Computer Says No"/>
              </a:rPr>
              <a:t>THÊM SẢN PHẨM</a:t>
            </a:r>
          </a:p>
          <a:p>
            <a:pPr algn="ctr">
              <a:lnSpc>
                <a:spcPts val="8670"/>
              </a:lnSpc>
            </a:pPr>
            <a:r>
              <a:rPr lang="en-US" sz="6192">
                <a:solidFill>
                  <a:srgbClr val="FFFFFF"/>
                </a:solidFill>
                <a:latin typeface="Computer Says No"/>
                <a:ea typeface="Computer Says No"/>
                <a:cs typeface="Computer Says No"/>
                <a:sym typeface="Computer Says No"/>
              </a:rPr>
              <a:t>SỬA SẢN PHẨM</a:t>
            </a:r>
          </a:p>
          <a:p>
            <a:pPr algn="ctr">
              <a:lnSpc>
                <a:spcPts val="8670"/>
              </a:lnSpc>
            </a:pPr>
            <a:r>
              <a:rPr lang="en-US" sz="6192">
                <a:solidFill>
                  <a:srgbClr val="FFFFFF"/>
                </a:solidFill>
                <a:latin typeface="Computer Says No"/>
                <a:ea typeface="Computer Says No"/>
                <a:cs typeface="Computer Says No"/>
                <a:sym typeface="Computer Says No"/>
              </a:rPr>
              <a:t>XOÁ SẢN PHẨM</a:t>
            </a:r>
          </a:p>
          <a:p>
            <a:pPr algn="ctr">
              <a:lnSpc>
                <a:spcPts val="8670"/>
              </a:lnSpc>
              <a:spcBef>
                <a:spcPct val="0"/>
              </a:spcBef>
            </a:pPr>
            <a:r>
              <a:rPr lang="en-US" sz="6192">
                <a:solidFill>
                  <a:srgbClr val="FFFFFF"/>
                </a:solidFill>
                <a:latin typeface="Computer Says No"/>
                <a:ea typeface="Computer Says No"/>
                <a:cs typeface="Computer Says No"/>
                <a:sym typeface="Computer Says No"/>
              </a:rPr>
              <a:t>XEM SẢN PHẨM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8873218" y="457082"/>
            <a:ext cx="8784273" cy="4007825"/>
          </a:xfrm>
          <a:custGeom>
            <a:avLst/>
            <a:gdLst/>
            <a:ahLst/>
            <a:cxnLst/>
            <a:rect r="r" b="b" t="t" l="l"/>
            <a:pathLst>
              <a:path h="4007825" w="8784273">
                <a:moveTo>
                  <a:pt x="0" y="0"/>
                </a:moveTo>
                <a:lnTo>
                  <a:pt x="8784274" y="0"/>
                </a:lnTo>
                <a:lnTo>
                  <a:pt x="8784274" y="4007824"/>
                </a:lnTo>
                <a:lnTo>
                  <a:pt x="0" y="4007824"/>
                </a:lnTo>
                <a:lnTo>
                  <a:pt x="0" y="0"/>
                </a:lnTo>
                <a:close/>
              </a:path>
            </a:pathLst>
          </a:custGeom>
          <a:blipFill>
            <a:blip r:embed="rId3"/>
            <a:stretch>
              <a:fillRect l="0" t="0" r="0" b="0"/>
            </a:stretch>
          </a:blipFill>
        </p:spPr>
      </p:sp>
      <p:sp>
        <p:nvSpPr>
          <p:cNvPr name="TextBox 4" id="4"/>
          <p:cNvSpPr txBox="true"/>
          <p:nvPr/>
        </p:nvSpPr>
        <p:spPr>
          <a:xfrm rot="0">
            <a:off x="626425" y="1366012"/>
            <a:ext cx="7554508" cy="5103404"/>
          </a:xfrm>
          <a:prstGeom prst="rect">
            <a:avLst/>
          </a:prstGeom>
        </p:spPr>
        <p:txBody>
          <a:bodyPr anchor="t" rtlCol="false" tIns="0" lIns="0" bIns="0" rIns="0">
            <a:spAutoFit/>
          </a:bodyPr>
          <a:lstStyle/>
          <a:p>
            <a:pPr algn="ctr">
              <a:lnSpc>
                <a:spcPts val="20500"/>
              </a:lnSpc>
            </a:pPr>
            <a:r>
              <a:rPr lang="en-US" sz="14643">
                <a:solidFill>
                  <a:srgbClr val="FFFFFF"/>
                </a:solidFill>
                <a:latin typeface="Computer Says No"/>
                <a:ea typeface="Computer Says No"/>
                <a:cs typeface="Computer Says No"/>
                <a:sym typeface="Computer Says No"/>
              </a:rPr>
              <a:t>QUẢN LÝ </a:t>
            </a:r>
          </a:p>
          <a:p>
            <a:pPr algn="ctr">
              <a:lnSpc>
                <a:spcPts val="20500"/>
              </a:lnSpc>
              <a:spcBef>
                <a:spcPct val="0"/>
              </a:spcBef>
            </a:pPr>
            <a:r>
              <a:rPr lang="en-US" sz="14643">
                <a:solidFill>
                  <a:srgbClr val="FFFFFF"/>
                </a:solidFill>
                <a:latin typeface="Computer Says No"/>
                <a:ea typeface="Computer Says No"/>
                <a:cs typeface="Computer Says No"/>
                <a:sym typeface="Computer Says No"/>
              </a:rPr>
              <a:t>LOẠI SẢN PHẨM</a:t>
            </a:r>
          </a:p>
        </p:txBody>
      </p:sp>
      <p:sp>
        <p:nvSpPr>
          <p:cNvPr name="TextBox 5" id="5"/>
          <p:cNvSpPr txBox="true"/>
          <p:nvPr/>
        </p:nvSpPr>
        <p:spPr>
          <a:xfrm rot="0">
            <a:off x="6365046" y="5414625"/>
            <a:ext cx="10894254" cy="4357548"/>
          </a:xfrm>
          <a:prstGeom prst="rect">
            <a:avLst/>
          </a:prstGeom>
        </p:spPr>
        <p:txBody>
          <a:bodyPr anchor="t" rtlCol="false" tIns="0" lIns="0" bIns="0" rIns="0">
            <a:spAutoFit/>
          </a:bodyPr>
          <a:lstStyle/>
          <a:p>
            <a:pPr algn="ctr">
              <a:lnSpc>
                <a:spcPts val="8670"/>
              </a:lnSpc>
            </a:pPr>
            <a:r>
              <a:rPr lang="en-US" sz="6192">
                <a:solidFill>
                  <a:srgbClr val="FFFFFF"/>
                </a:solidFill>
                <a:latin typeface="Computer Says No"/>
                <a:ea typeface="Computer Says No"/>
                <a:cs typeface="Computer Says No"/>
                <a:sym typeface="Computer Says No"/>
              </a:rPr>
              <a:t>THÊM SẢN PHẨM</a:t>
            </a:r>
          </a:p>
          <a:p>
            <a:pPr algn="ctr">
              <a:lnSpc>
                <a:spcPts val="8670"/>
              </a:lnSpc>
            </a:pPr>
            <a:r>
              <a:rPr lang="en-US" sz="6192">
                <a:solidFill>
                  <a:srgbClr val="FFFFFF"/>
                </a:solidFill>
                <a:latin typeface="Computer Says No"/>
                <a:ea typeface="Computer Says No"/>
                <a:cs typeface="Computer Says No"/>
                <a:sym typeface="Computer Says No"/>
              </a:rPr>
              <a:t>SỬA SẢN PHẨM</a:t>
            </a:r>
          </a:p>
          <a:p>
            <a:pPr algn="ctr">
              <a:lnSpc>
                <a:spcPts val="8670"/>
              </a:lnSpc>
            </a:pPr>
            <a:r>
              <a:rPr lang="en-US" sz="6192">
                <a:solidFill>
                  <a:srgbClr val="FFFFFF"/>
                </a:solidFill>
                <a:latin typeface="Computer Says No"/>
                <a:ea typeface="Computer Says No"/>
                <a:cs typeface="Computer Says No"/>
                <a:sym typeface="Computer Says No"/>
              </a:rPr>
              <a:t>XOÁ SẢN PHẨM</a:t>
            </a:r>
          </a:p>
          <a:p>
            <a:pPr algn="ctr">
              <a:lnSpc>
                <a:spcPts val="8670"/>
              </a:lnSpc>
              <a:spcBef>
                <a:spcPct val="0"/>
              </a:spcBef>
            </a:pPr>
            <a:r>
              <a:rPr lang="en-US" sz="6192">
                <a:solidFill>
                  <a:srgbClr val="FFFFFF"/>
                </a:solidFill>
                <a:latin typeface="Computer Says No"/>
                <a:ea typeface="Computer Says No"/>
                <a:cs typeface="Computer Says No"/>
                <a:sym typeface="Computer Says No"/>
              </a:rPr>
              <a:t>XEM SẢN PHẨM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606824" y="873314"/>
            <a:ext cx="9422065" cy="2075258"/>
          </a:xfrm>
          <a:prstGeom prst="rect">
            <a:avLst/>
          </a:prstGeom>
        </p:spPr>
        <p:txBody>
          <a:bodyPr anchor="t" rtlCol="false" tIns="0" lIns="0" bIns="0" rIns="0">
            <a:spAutoFit/>
          </a:bodyPr>
          <a:lstStyle/>
          <a:p>
            <a:pPr algn="l">
              <a:lnSpc>
                <a:spcPts val="7551"/>
              </a:lnSpc>
            </a:pPr>
            <a:r>
              <a:rPr lang="en-US" sz="10487">
                <a:solidFill>
                  <a:srgbClr val="6866E1"/>
                </a:solidFill>
                <a:latin typeface="Computer Says No"/>
                <a:ea typeface="Computer Says No"/>
                <a:cs typeface="Computer Says No"/>
                <a:sym typeface="Computer Says No"/>
              </a:rPr>
              <a:t>3: QUẢN LÝ KHÁCH HÀNG</a:t>
            </a:r>
          </a:p>
          <a:p>
            <a:pPr algn="l" marL="0" indent="0" lvl="0">
              <a:lnSpc>
                <a:spcPts val="7551"/>
              </a:lnSpc>
              <a:spcBef>
                <a:spcPct val="0"/>
              </a:spcBef>
            </a:pPr>
          </a:p>
        </p:txBody>
      </p:sp>
      <p:sp>
        <p:nvSpPr>
          <p:cNvPr name="TextBox 5" id="5"/>
          <p:cNvSpPr txBox="true"/>
          <p:nvPr/>
        </p:nvSpPr>
        <p:spPr>
          <a:xfrm rot="0">
            <a:off x="8437211" y="3860521"/>
            <a:ext cx="8223524" cy="1855341"/>
          </a:xfrm>
          <a:prstGeom prst="rect">
            <a:avLst/>
          </a:prstGeom>
        </p:spPr>
        <p:txBody>
          <a:bodyPr anchor="t" rtlCol="false" tIns="0" lIns="0" bIns="0" rIns="0">
            <a:spAutoFit/>
          </a:bodyPr>
          <a:lstStyle/>
          <a:p>
            <a:pPr algn="l">
              <a:lnSpc>
                <a:spcPts val="3729"/>
              </a:lnSpc>
            </a:pPr>
            <a:r>
              <a:rPr lang="en-US" sz="2301">
                <a:solidFill>
                  <a:srgbClr val="FFFFFF"/>
                </a:solidFill>
                <a:latin typeface="Poppins Light"/>
                <a:ea typeface="Poppins Light"/>
                <a:cs typeface="Poppins Light"/>
                <a:sym typeface="Poppins Light"/>
              </a:rPr>
              <a:t>Quản lý khách hàng là một quy trình thu thập và theo dõi thông tin, bao gồm dữ liệu cá nhân và lịch sử mua sắm, nhằm cải thiện dịch vụ và tối ưu hóa trải nghiệm của khách hàng.</a:t>
            </a:r>
          </a:p>
        </p:txBody>
      </p:sp>
      <p:sp>
        <p:nvSpPr>
          <p:cNvPr name="Freeform 6" id="6"/>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7" id="7"/>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4"/>
            <a:stretch>
              <a:fillRect l="0" t="0" r="0" b="0"/>
            </a:stretch>
          </a:blipFill>
        </p:spPr>
      </p:sp>
      <p:sp>
        <p:nvSpPr>
          <p:cNvPr name="TextBox 8" id="8"/>
          <p:cNvSpPr txBox="true"/>
          <p:nvPr/>
        </p:nvSpPr>
        <p:spPr>
          <a:xfrm rot="0">
            <a:off x="7254125" y="1798498"/>
            <a:ext cx="9777553" cy="2166798"/>
          </a:xfrm>
          <a:prstGeom prst="rect">
            <a:avLst/>
          </a:prstGeom>
        </p:spPr>
        <p:txBody>
          <a:bodyPr anchor="t" rtlCol="false" tIns="0" lIns="0" bIns="0" rIns="0">
            <a:spAutoFit/>
          </a:bodyPr>
          <a:lstStyle/>
          <a:p>
            <a:pPr algn="ctr">
              <a:lnSpc>
                <a:spcPts val="8670"/>
              </a:lnSpc>
            </a:pPr>
            <a:r>
              <a:rPr lang="en-US" sz="6192">
                <a:solidFill>
                  <a:srgbClr val="FFFFFF"/>
                </a:solidFill>
                <a:latin typeface="Computer Says No"/>
                <a:ea typeface="Computer Says No"/>
                <a:cs typeface="Computer Says No"/>
                <a:sym typeface="Computer Says No"/>
              </a:rPr>
              <a:t>QUẢN LÝ KHÁCH HÀNG LÀ</a:t>
            </a:r>
          </a:p>
          <a:p>
            <a:pPr algn="ctr">
              <a:lnSpc>
                <a:spcPts val="8670"/>
              </a:lnSpc>
              <a:spcBef>
                <a:spcPct val="0"/>
              </a:spcBef>
            </a:pPr>
            <a:r>
              <a:rPr lang="en-US" sz="6192">
                <a:solidFill>
                  <a:srgbClr val="FFFFFF"/>
                </a:solidFill>
                <a:latin typeface="Computer Says No"/>
                <a:ea typeface="Computer Says No"/>
                <a:cs typeface="Computer Says No"/>
                <a:sym typeface="Computer Says No"/>
              </a:rPr>
              <a:t>GÌ?</a:t>
            </a:r>
          </a:p>
        </p:txBody>
      </p:sp>
      <p:sp>
        <p:nvSpPr>
          <p:cNvPr name="TextBox 9" id="9"/>
          <p:cNvSpPr txBox="true"/>
          <p:nvPr/>
        </p:nvSpPr>
        <p:spPr>
          <a:xfrm rot="0">
            <a:off x="8437211" y="5582512"/>
            <a:ext cx="7618711" cy="2166798"/>
          </a:xfrm>
          <a:prstGeom prst="rect">
            <a:avLst/>
          </a:prstGeom>
        </p:spPr>
        <p:txBody>
          <a:bodyPr anchor="t" rtlCol="false" tIns="0" lIns="0" bIns="0" rIns="0">
            <a:spAutoFit/>
          </a:bodyPr>
          <a:lstStyle/>
          <a:p>
            <a:pPr algn="ctr">
              <a:lnSpc>
                <a:spcPts val="8670"/>
              </a:lnSpc>
            </a:pPr>
            <a:r>
              <a:rPr lang="en-US" sz="6192">
                <a:solidFill>
                  <a:srgbClr val="FFFFFF"/>
                </a:solidFill>
                <a:latin typeface="Computer Says No"/>
                <a:ea typeface="Computer Says No"/>
                <a:cs typeface="Computer Says No"/>
                <a:sym typeface="Computer Says No"/>
              </a:rPr>
              <a:t>TẠI SAO PHẢI QUẢN LÝ KHÁCH HÀNG</a:t>
            </a:r>
          </a:p>
          <a:p>
            <a:pPr algn="ctr">
              <a:lnSpc>
                <a:spcPts val="8670"/>
              </a:lnSpc>
              <a:spcBef>
                <a:spcPct val="0"/>
              </a:spcBef>
            </a:pPr>
            <a:r>
              <a:rPr lang="en-US" sz="6192">
                <a:solidFill>
                  <a:srgbClr val="FFFFFF"/>
                </a:solidFill>
                <a:latin typeface="Computer Says No"/>
                <a:ea typeface="Computer Says No"/>
                <a:cs typeface="Computer Says No"/>
                <a:sym typeface="Computer Says No"/>
              </a:rPr>
              <a:t>?</a:t>
            </a:r>
          </a:p>
        </p:txBody>
      </p:sp>
      <p:sp>
        <p:nvSpPr>
          <p:cNvPr name="TextBox 10" id="10"/>
          <p:cNvSpPr txBox="true"/>
          <p:nvPr/>
        </p:nvSpPr>
        <p:spPr>
          <a:xfrm rot="0">
            <a:off x="7254125" y="7566325"/>
            <a:ext cx="10356148" cy="1847993"/>
          </a:xfrm>
          <a:prstGeom prst="rect">
            <a:avLst/>
          </a:prstGeom>
        </p:spPr>
        <p:txBody>
          <a:bodyPr anchor="t" rtlCol="false" tIns="0" lIns="0" bIns="0" rIns="0">
            <a:spAutoFit/>
          </a:bodyPr>
          <a:lstStyle/>
          <a:p>
            <a:pPr algn="ctr">
              <a:lnSpc>
                <a:spcPts val="4909"/>
              </a:lnSpc>
              <a:spcBef>
                <a:spcPct val="0"/>
              </a:spcBef>
            </a:pPr>
            <a:r>
              <a:rPr lang="en-US" sz="3506">
                <a:solidFill>
                  <a:srgbClr val="FFFFFF"/>
                </a:solidFill>
                <a:latin typeface="Computer Says No"/>
                <a:ea typeface="Computer Says No"/>
                <a:cs typeface="Computer Says No"/>
                <a:sym typeface="Computer Says No"/>
              </a:rPr>
              <a:t>QUẢN LÝ KHÁCH HÀNG GIÚP DUY TRÌ MỐI QUAN HỆ BỀN CHẶT, NÂNG CAO SỰ HÀI LÒNG, CẢI THIỆN TRẢI NGHIỆM DỊCH VỤ VÀ TỐI ƯU HÓA DOANH THU BẰNG CÁCH NẮM BẮT THÓI QUEN VÀ SỞ THÍCH MUA SẮM CỦA KHÁCH HÀNG.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DAGbJ8Z7ek8</dc:identifier>
  <dcterms:modified xsi:type="dcterms:W3CDTF">2011-08-01T06:04:30Z</dcterms:modified>
  <cp:revision>1</cp:revision>
  <dc:title>Literature</dc:title>
</cp:coreProperties>
</file>